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6" r:id="rId3"/>
    <p:sldId id="299" r:id="rId4"/>
    <p:sldId id="287" r:id="rId5"/>
    <p:sldId id="290" r:id="rId6"/>
    <p:sldId id="293" r:id="rId7"/>
    <p:sldId id="297" r:id="rId8"/>
    <p:sldId id="294" r:id="rId9"/>
    <p:sldId id="295" r:id="rId10"/>
    <p:sldId id="296" r:id="rId11"/>
    <p:sldId id="298" r:id="rId1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CC"/>
    <a:srgbClr val="CCFFFF"/>
    <a:srgbClr val="FFFFCC"/>
    <a:srgbClr val="CCCCFF"/>
    <a:srgbClr val="FFCC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1D3D-7348-466A-A291-04BF1670C3D9}" type="datetimeFigureOut">
              <a:rPr lang="en-GB" smtClean="0"/>
              <a:t>15/03/2018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C75E6-C55F-4B05-8498-C511D18EE4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88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dirty="0">
              <a:solidFill>
                <a:srgbClr val="000000"/>
              </a:solidFill>
            </a:endParaRPr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FFFFFF">
                    <a:lumMod val="85000"/>
                  </a:srgbClr>
                </a:solidFill>
              </a:rPr>
              <a:t>ESA UNCLASSIFIED - For Official Use</a:t>
            </a:r>
            <a:endParaRPr lang="en-GB" sz="800" dirty="0">
              <a:solidFill>
                <a:srgbClr val="FFFFFF">
                  <a:lumMod val="85000"/>
                </a:srgb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11028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A6B13A-F598-4A6C-B5E0-5E20A28F47D1}" type="datetimeFigureOut">
              <a:rPr lang="en-GB">
                <a:solidFill>
                  <a:srgbClr val="000000"/>
                </a:solidFill>
              </a:rPr>
              <a:pPr/>
              <a:t>15/03/2018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D2023D2-9D5C-402F-8852-117799FD699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6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649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5815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50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359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597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3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8372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80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rgbClr val="4D4F53"/>
                </a:solidFill>
              </a:rPr>
              <a:t>ESA </a:t>
            </a:r>
            <a:r>
              <a:rPr lang="en-GB" sz="800" noProof="1" smtClean="0">
                <a:solidFill>
                  <a:srgbClr val="4D4F53"/>
                </a:solidFill>
              </a:rPr>
              <a:t>|19/01/2018 </a:t>
            </a:r>
            <a:r>
              <a:rPr lang="en-GB" sz="800" noProof="1">
                <a:solidFill>
                  <a:srgbClr val="4D4F53"/>
                </a:solidFill>
              </a:rPr>
              <a:t>| Slide  </a:t>
            </a:r>
            <a:fld id="{71EAD4F2-866B-304A-9A50-FC7592816342}" type="slidenum">
              <a:rPr lang="en-GB" sz="800" noProof="1">
                <a:solidFill>
                  <a:srgbClr val="4D4F53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rgbClr val="4D4F53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99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ace4inspiration.esa.i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google.it/url?sa=i&amp;rct=j&amp;q=&amp;esrc=s&amp;source=images&amp;cd=&amp;cad=rja&amp;uact=8&amp;ved=0ahUKEwiOgvbvmLHTAhVMbFAKHXpbBT4QjRwIBw&amp;url=http://www.free-power-point-templates.com/articles/category/public-speaking-presentations/&amp;psig=AFQjCNHtwJkuzC2zSRQu28GLM-__LfO57Q&amp;ust=149271439892217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1516309"/>
            <a:ext cx="8712968" cy="98488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000" b="1" kern="0" dirty="0" smtClean="0">
                <a:solidFill>
                  <a:schemeClr val="bg1"/>
                </a:solidFill>
              </a:rPr>
              <a:t>Interaction</a:t>
            </a:r>
          </a:p>
          <a:p>
            <a:r>
              <a:rPr lang="en-US" sz="2800" kern="0" dirty="0" smtClean="0">
                <a:solidFill>
                  <a:schemeClr val="bg1"/>
                </a:solidFill>
              </a:rPr>
              <a:t>Digital tool: </a:t>
            </a:r>
            <a:r>
              <a:rPr lang="en-US" sz="2800" kern="0" dirty="0" err="1" smtClean="0">
                <a:solidFill>
                  <a:schemeClr val="bg1"/>
                </a:solidFill>
              </a:rPr>
              <a:t>mentimeter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39552" y="2893027"/>
            <a:ext cx="559711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Strategy and Innovation Team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Directorate of Human and Robotic Exploration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39552" y="3714586"/>
            <a:ext cx="192873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15 </a:t>
            </a:r>
            <a:r>
              <a:rPr lang="en-GB" dirty="0" smtClean="0">
                <a:solidFill>
                  <a:schemeClr val="bg1"/>
                </a:solidFill>
              </a:rPr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41292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Pitching session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5566"/>
            <a:ext cx="8320280" cy="3240360"/>
          </a:xfrm>
        </p:spPr>
        <p:txBody>
          <a:bodyPr/>
          <a:lstStyle/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Advanced transportation and robotic system for asteroids exploitation, </a:t>
            </a:r>
            <a:r>
              <a:rPr lang="en-US" sz="1400" dirty="0" smtClean="0"/>
              <a:t>F. Bandini, </a:t>
            </a:r>
            <a:r>
              <a:rPr lang="en-US" sz="1400" dirty="0"/>
              <a:t>Thales </a:t>
            </a:r>
            <a:r>
              <a:rPr lang="en-US" sz="1400" dirty="0" err="1"/>
              <a:t>Alenia</a:t>
            </a:r>
            <a:r>
              <a:rPr lang="en-US" sz="1400" dirty="0"/>
              <a:t> Space – </a:t>
            </a:r>
            <a:r>
              <a:rPr lang="en-US" sz="1400" dirty="0" smtClean="0"/>
              <a:t>Italia</a:t>
            </a: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Recovery of small satellite </a:t>
            </a:r>
            <a:r>
              <a:rPr lang="en-US" sz="1400" dirty="0" smtClean="0"/>
              <a:t>platforms</a:t>
            </a:r>
            <a:r>
              <a:rPr lang="en-US" sz="1400" dirty="0"/>
              <a:t>, </a:t>
            </a:r>
            <a:r>
              <a:rPr lang="en-US" sz="1400" dirty="0" smtClean="0"/>
              <a:t>A. Chiesa, </a:t>
            </a:r>
            <a:r>
              <a:rPr lang="en-US" sz="1400" dirty="0" err="1" smtClean="0"/>
              <a:t>AvioSpace</a:t>
            </a:r>
            <a:endParaRPr lang="en-US" sz="1400" dirty="0" smtClean="0"/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HYPLANE: The Future of Sub-orbital Space Access is </a:t>
            </a:r>
            <a:r>
              <a:rPr lang="en-US" sz="1400" dirty="0" smtClean="0"/>
              <a:t>Today, G. Russo, Trans-Tech </a:t>
            </a:r>
            <a:r>
              <a:rPr lang="en-US" sz="1400" dirty="0" err="1" smtClean="0"/>
              <a:t>srl</a:t>
            </a:r>
            <a:endParaRPr lang="en-US" sz="1400" dirty="0" smtClean="0"/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High Power Electric Propulsion Systems for Space Exploration, </a:t>
            </a:r>
            <a:r>
              <a:rPr lang="en-US" sz="1400" dirty="0" smtClean="0"/>
              <a:t>T. </a:t>
            </a:r>
            <a:r>
              <a:rPr lang="en-US" sz="1400" dirty="0" err="1" smtClean="0"/>
              <a:t>Misuri</a:t>
            </a:r>
            <a:r>
              <a:rPr lang="en-US" sz="1400" dirty="0" smtClean="0"/>
              <a:t>,  SITAEL</a:t>
            </a: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en-GB" sz="1400" dirty="0"/>
              <a:t>Italian </a:t>
            </a:r>
            <a:r>
              <a:rPr lang="en-GB" sz="1400" dirty="0" smtClean="0"/>
              <a:t>Spaceport, F. Santoro, ALTEC</a:t>
            </a:r>
          </a:p>
          <a:p>
            <a:pPr marL="442913" indent="-442913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ORBITECTURE: Study of a Multifunctional </a:t>
            </a:r>
            <a:r>
              <a:rPr lang="en-US" sz="1400" dirty="0" err="1" smtClean="0"/>
              <a:t>SpaceHub</a:t>
            </a:r>
            <a:r>
              <a:rPr lang="en-US" sz="1400" dirty="0" smtClean="0"/>
              <a:t>, G. Russo, Center for Near Space</a:t>
            </a:r>
          </a:p>
          <a:p>
            <a:pPr indent="0">
              <a:lnSpc>
                <a:spcPct val="150000"/>
              </a:lnSpc>
            </a:pPr>
            <a:endParaRPr lang="en-US" sz="14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106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Pitching session - 2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06" y="1447280"/>
            <a:ext cx="8748000" cy="2276598"/>
          </a:xfrm>
        </p:spPr>
        <p:txBody>
          <a:bodyPr/>
          <a:lstStyle/>
          <a:p>
            <a:pPr marL="361950" indent="-361950">
              <a:lnSpc>
                <a:spcPct val="150000"/>
              </a:lnSpc>
              <a:buFont typeface="+mj-lt"/>
              <a:buAutoNum type="arabicPeriod" startAt="7"/>
            </a:pPr>
            <a:r>
              <a:rPr lang="en-GB" sz="1400" dirty="0" smtClean="0"/>
              <a:t>Space </a:t>
            </a:r>
            <a:r>
              <a:rPr lang="en-GB" sz="1400" dirty="0"/>
              <a:t>Park </a:t>
            </a:r>
            <a:r>
              <a:rPr lang="en-GB" sz="1400" dirty="0" smtClean="0"/>
              <a:t>Leicester</a:t>
            </a:r>
            <a:r>
              <a:rPr lang="en-GB" sz="1400" dirty="0"/>
              <a:t>, </a:t>
            </a:r>
            <a:r>
              <a:rPr lang="en-GB" sz="1400" dirty="0" smtClean="0"/>
              <a:t>M. </a:t>
            </a:r>
            <a:r>
              <a:rPr lang="en-GB" sz="1400" dirty="0"/>
              <a:t>Barstow, University of </a:t>
            </a:r>
            <a:r>
              <a:rPr lang="en-GB" sz="1400" dirty="0" smtClean="0"/>
              <a:t>Leicester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 startAt="7"/>
            </a:pPr>
            <a:r>
              <a:rPr lang="en-GB" sz="1400" dirty="0"/>
              <a:t>Space Rider, </a:t>
            </a:r>
            <a:r>
              <a:rPr lang="en-GB" sz="1400" dirty="0" smtClean="0"/>
              <a:t>F. </a:t>
            </a:r>
            <a:r>
              <a:rPr lang="en-GB" sz="1400" dirty="0" err="1" smtClean="0"/>
              <a:t>Massobrio</a:t>
            </a:r>
            <a:r>
              <a:rPr lang="en-GB" sz="1400" dirty="0" smtClean="0"/>
              <a:t>, </a:t>
            </a:r>
            <a:r>
              <a:rPr lang="en-US" sz="1400" dirty="0"/>
              <a:t>Thales </a:t>
            </a:r>
            <a:r>
              <a:rPr lang="en-US" sz="1400" dirty="0" err="1"/>
              <a:t>Alenia</a:t>
            </a:r>
            <a:r>
              <a:rPr lang="en-US" sz="1400" dirty="0"/>
              <a:t> Space – Italia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 startAt="7"/>
            </a:pPr>
            <a:r>
              <a:rPr lang="en-US" sz="1400" dirty="0"/>
              <a:t>Energy harvesting platform for remote monitoring networks, </a:t>
            </a:r>
            <a:r>
              <a:rPr lang="en-US" sz="1400" dirty="0" smtClean="0"/>
              <a:t>A. </a:t>
            </a:r>
            <a:r>
              <a:rPr lang="en-US" sz="1400" dirty="0" err="1" smtClean="0"/>
              <a:t>Iacchetti</a:t>
            </a:r>
            <a:r>
              <a:rPr lang="en-US" sz="1400" dirty="0" smtClean="0"/>
              <a:t>, </a:t>
            </a:r>
            <a:r>
              <a:rPr lang="en-US" sz="1400" dirty="0" err="1" smtClean="0"/>
              <a:t>Ribes</a:t>
            </a:r>
            <a:r>
              <a:rPr lang="en-US" sz="1400" dirty="0" smtClean="0"/>
              <a:t> Tech </a:t>
            </a:r>
            <a:r>
              <a:rPr lang="en-US" sz="1400" dirty="0" err="1" smtClean="0"/>
              <a:t>srl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buFont typeface="+mj-lt"/>
              <a:buAutoNum type="arabicPeriod" startAt="7"/>
            </a:pPr>
            <a:r>
              <a:rPr lang="en-US" sz="1400" dirty="0" err="1"/>
              <a:t>MicroGen</a:t>
            </a:r>
            <a:r>
              <a:rPr lang="en-US" sz="1400" dirty="0"/>
              <a:t> </a:t>
            </a:r>
            <a:r>
              <a:rPr lang="en-US" sz="1400" dirty="0" smtClean="0"/>
              <a:t>Renewables</a:t>
            </a:r>
            <a:r>
              <a:rPr lang="en-US" sz="1400" dirty="0"/>
              <a:t>, </a:t>
            </a:r>
            <a:r>
              <a:rPr lang="en-US" sz="1400" dirty="0" smtClean="0"/>
              <a:t>M. </a:t>
            </a:r>
            <a:r>
              <a:rPr lang="en-US" sz="1400" dirty="0" err="1" smtClean="0"/>
              <a:t>Cowsill</a:t>
            </a:r>
            <a:r>
              <a:rPr lang="en-US" sz="1400" dirty="0" smtClean="0"/>
              <a:t>, </a:t>
            </a:r>
            <a:r>
              <a:rPr lang="en-US" sz="1400" dirty="0" err="1" smtClean="0"/>
              <a:t>MicroGen</a:t>
            </a:r>
            <a:r>
              <a:rPr lang="en-US" sz="1400" dirty="0" smtClean="0"/>
              <a:t> Renewables</a:t>
            </a:r>
          </a:p>
          <a:p>
            <a:pPr marL="361950" indent="-361950">
              <a:lnSpc>
                <a:spcPct val="150000"/>
              </a:lnSpc>
              <a:buFont typeface="+mj-lt"/>
              <a:buAutoNum type="arabicPeriod" startAt="7"/>
            </a:pPr>
            <a:r>
              <a:rPr lang="en-US" sz="1400" dirty="0"/>
              <a:t>Moon </a:t>
            </a:r>
            <a:r>
              <a:rPr lang="en-US" sz="1400" dirty="0" smtClean="0"/>
              <a:t>Village, P. Messina, ESA</a:t>
            </a:r>
            <a:endParaRPr lang="en-US" sz="1400" dirty="0"/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endParaRPr lang="en-US" sz="1400" dirty="0" smtClean="0"/>
          </a:p>
          <a:p>
            <a:pPr>
              <a:lnSpc>
                <a:spcPct val="150000"/>
              </a:lnSpc>
              <a:buFont typeface="+mj-lt"/>
              <a:buAutoNum type="arabicPeriod" startAt="7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804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GB" sz="2000" b="1" dirty="0" smtClean="0"/>
              <a:t>ESA Space 4.0i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251520" y="1131590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15"/>
          <p:cNvSpPr>
            <a:spLocks noChangeArrowheads="1"/>
          </p:cNvSpPr>
          <p:nvPr/>
        </p:nvSpPr>
        <p:spPr bwMode="auto">
          <a:xfrm>
            <a:off x="957688" y="1383618"/>
            <a:ext cx="747904" cy="7479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252648" y="2265134"/>
            <a:ext cx="215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Verdana"/>
                <a:cs typeface="Verdana"/>
              </a:rPr>
              <a:t>Inform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  <a:latin typeface="Verdana"/>
                <a:cs typeface="Verdana"/>
              </a:rPr>
              <a:t>Introduce the frame</a:t>
            </a:r>
            <a:endParaRPr lang="en-US" sz="14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85" name="Arc 84"/>
          <p:cNvSpPr/>
          <p:nvPr/>
        </p:nvSpPr>
        <p:spPr>
          <a:xfrm>
            <a:off x="252648" y="1132718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126"/>
          <p:cNvSpPr>
            <a:spLocks noEditPoints="1"/>
          </p:cNvSpPr>
          <p:nvPr/>
        </p:nvSpPr>
        <p:spPr bwMode="auto">
          <a:xfrm>
            <a:off x="1083057" y="1419622"/>
            <a:ext cx="497166" cy="502890"/>
          </a:xfrm>
          <a:custGeom>
            <a:avLst/>
            <a:gdLst>
              <a:gd name="T0" fmla="*/ 703 w 703"/>
              <a:gd name="T1" fmla="*/ 393 h 711"/>
              <a:gd name="T2" fmla="*/ 696 w 703"/>
              <a:gd name="T3" fmla="*/ 325 h 711"/>
              <a:gd name="T4" fmla="*/ 596 w 703"/>
              <a:gd name="T5" fmla="*/ 218 h 711"/>
              <a:gd name="T6" fmla="*/ 555 w 703"/>
              <a:gd name="T7" fmla="*/ 158 h 711"/>
              <a:gd name="T8" fmla="*/ 555 w 703"/>
              <a:gd name="T9" fmla="*/ 246 h 711"/>
              <a:gd name="T10" fmla="*/ 644 w 703"/>
              <a:gd name="T11" fmla="*/ 325 h 711"/>
              <a:gd name="T12" fmla="*/ 420 w 703"/>
              <a:gd name="T13" fmla="*/ 257 h 711"/>
              <a:gd name="T14" fmla="*/ 400 w 703"/>
              <a:gd name="T15" fmla="*/ 206 h 711"/>
              <a:gd name="T16" fmla="*/ 355 w 703"/>
              <a:gd name="T17" fmla="*/ 0 h 711"/>
              <a:gd name="T18" fmla="*/ 305 w 703"/>
              <a:gd name="T19" fmla="*/ 202 h 711"/>
              <a:gd name="T20" fmla="*/ 285 w 703"/>
              <a:gd name="T21" fmla="*/ 257 h 711"/>
              <a:gd name="T22" fmla="*/ 7 w 703"/>
              <a:gd name="T23" fmla="*/ 325 h 711"/>
              <a:gd name="T24" fmla="*/ 0 w 703"/>
              <a:gd name="T25" fmla="*/ 393 h 711"/>
              <a:gd name="T26" fmla="*/ 0 w 703"/>
              <a:gd name="T27" fmla="*/ 395 h 711"/>
              <a:gd name="T28" fmla="*/ 1 w 703"/>
              <a:gd name="T29" fmla="*/ 397 h 711"/>
              <a:gd name="T30" fmla="*/ 68 w 703"/>
              <a:gd name="T31" fmla="*/ 518 h 711"/>
              <a:gd name="T32" fmla="*/ 142 w 703"/>
              <a:gd name="T33" fmla="*/ 704 h 711"/>
              <a:gd name="T34" fmla="*/ 156 w 703"/>
              <a:gd name="T35" fmla="*/ 704 h 711"/>
              <a:gd name="T36" fmla="*/ 548 w 703"/>
              <a:gd name="T37" fmla="*/ 454 h 711"/>
              <a:gd name="T38" fmla="*/ 555 w 703"/>
              <a:gd name="T39" fmla="*/ 711 h 711"/>
              <a:gd name="T40" fmla="*/ 562 w 703"/>
              <a:gd name="T41" fmla="*/ 518 h 711"/>
              <a:gd name="T42" fmla="*/ 642 w 703"/>
              <a:gd name="T43" fmla="*/ 515 h 711"/>
              <a:gd name="T44" fmla="*/ 702 w 703"/>
              <a:gd name="T45" fmla="*/ 396 h 711"/>
              <a:gd name="T46" fmla="*/ 703 w 703"/>
              <a:gd name="T47" fmla="*/ 395 h 711"/>
              <a:gd name="T48" fmla="*/ 525 w 703"/>
              <a:gd name="T49" fmla="*/ 202 h 711"/>
              <a:gd name="T50" fmla="*/ 585 w 703"/>
              <a:gd name="T51" fmla="*/ 202 h 711"/>
              <a:gd name="T52" fmla="*/ 275 w 703"/>
              <a:gd name="T53" fmla="*/ 106 h 711"/>
              <a:gd name="T54" fmla="*/ 435 w 703"/>
              <a:gd name="T55" fmla="*/ 106 h 711"/>
              <a:gd name="T56" fmla="*/ 389 w 703"/>
              <a:gd name="T57" fmla="*/ 197 h 711"/>
              <a:gd name="T58" fmla="*/ 275 w 703"/>
              <a:gd name="T59" fmla="*/ 106 h 711"/>
              <a:gd name="T60" fmla="*/ 318 w 703"/>
              <a:gd name="T61" fmla="*/ 258 h 711"/>
              <a:gd name="T62" fmla="*/ 355 w 703"/>
              <a:gd name="T63" fmla="*/ 220 h 711"/>
              <a:gd name="T64" fmla="*/ 387 w 703"/>
              <a:gd name="T65" fmla="*/ 258 h 711"/>
              <a:gd name="T66" fmla="*/ 523 w 703"/>
              <a:gd name="T67" fmla="*/ 325 h 711"/>
              <a:gd name="T68" fmla="*/ 288 w 703"/>
              <a:gd name="T69" fmla="*/ 271 h 711"/>
              <a:gd name="T70" fmla="*/ 689 w 703"/>
              <a:gd name="T71" fmla="*/ 339 h 711"/>
              <a:gd name="T72" fmla="*/ 14 w 703"/>
              <a:gd name="T73" fmla="*/ 386 h 711"/>
              <a:gd name="T74" fmla="*/ 631 w 703"/>
              <a:gd name="T75" fmla="*/ 504 h 711"/>
              <a:gd name="T76" fmla="*/ 562 w 703"/>
              <a:gd name="T77" fmla="*/ 447 h 711"/>
              <a:gd name="T78" fmla="*/ 149 w 703"/>
              <a:gd name="T79" fmla="*/ 440 h 711"/>
              <a:gd name="T80" fmla="*/ 142 w 703"/>
              <a:gd name="T81" fmla="*/ 504 h 711"/>
              <a:gd name="T82" fmla="*/ 19 w 703"/>
              <a:gd name="T83" fmla="*/ 400 h 711"/>
              <a:gd name="T84" fmla="*/ 631 w 703"/>
              <a:gd name="T85" fmla="*/ 504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3" h="711">
                <a:moveTo>
                  <a:pt x="703" y="395"/>
                </a:moveTo>
                <a:cubicBezTo>
                  <a:pt x="703" y="394"/>
                  <a:pt x="703" y="394"/>
                  <a:pt x="703" y="393"/>
                </a:cubicBezTo>
                <a:cubicBezTo>
                  <a:pt x="703" y="332"/>
                  <a:pt x="703" y="332"/>
                  <a:pt x="703" y="332"/>
                </a:cubicBezTo>
                <a:cubicBezTo>
                  <a:pt x="703" y="328"/>
                  <a:pt x="700" y="325"/>
                  <a:pt x="696" y="325"/>
                </a:cubicBezTo>
                <a:cubicBezTo>
                  <a:pt x="658" y="325"/>
                  <a:pt x="658" y="325"/>
                  <a:pt x="658" y="325"/>
                </a:cubicBezTo>
                <a:cubicBezTo>
                  <a:pt x="656" y="274"/>
                  <a:pt x="626" y="232"/>
                  <a:pt x="596" y="218"/>
                </a:cubicBezTo>
                <a:cubicBezTo>
                  <a:pt x="598" y="213"/>
                  <a:pt x="599" y="208"/>
                  <a:pt x="599" y="202"/>
                </a:cubicBezTo>
                <a:cubicBezTo>
                  <a:pt x="599" y="178"/>
                  <a:pt x="579" y="158"/>
                  <a:pt x="555" y="158"/>
                </a:cubicBezTo>
                <a:cubicBezTo>
                  <a:pt x="530" y="158"/>
                  <a:pt x="511" y="178"/>
                  <a:pt x="511" y="202"/>
                </a:cubicBezTo>
                <a:cubicBezTo>
                  <a:pt x="511" y="226"/>
                  <a:pt x="530" y="246"/>
                  <a:pt x="555" y="246"/>
                </a:cubicBezTo>
                <a:cubicBezTo>
                  <a:pt x="568" y="246"/>
                  <a:pt x="580" y="240"/>
                  <a:pt x="589" y="230"/>
                </a:cubicBezTo>
                <a:cubicBezTo>
                  <a:pt x="616" y="242"/>
                  <a:pt x="642" y="278"/>
                  <a:pt x="644" y="325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24" y="276"/>
                  <a:pt x="457" y="264"/>
                  <a:pt x="420" y="257"/>
                </a:cubicBezTo>
                <a:cubicBezTo>
                  <a:pt x="413" y="256"/>
                  <a:pt x="404" y="254"/>
                  <a:pt x="400" y="253"/>
                </a:cubicBezTo>
                <a:cubicBezTo>
                  <a:pt x="399" y="244"/>
                  <a:pt x="400" y="222"/>
                  <a:pt x="400" y="206"/>
                </a:cubicBezTo>
                <a:cubicBezTo>
                  <a:pt x="430" y="187"/>
                  <a:pt x="449" y="149"/>
                  <a:pt x="449" y="106"/>
                </a:cubicBezTo>
                <a:cubicBezTo>
                  <a:pt x="449" y="45"/>
                  <a:pt x="409" y="0"/>
                  <a:pt x="355" y="0"/>
                </a:cubicBezTo>
                <a:cubicBezTo>
                  <a:pt x="302" y="0"/>
                  <a:pt x="261" y="45"/>
                  <a:pt x="261" y="106"/>
                </a:cubicBezTo>
                <a:cubicBezTo>
                  <a:pt x="261" y="147"/>
                  <a:pt x="279" y="182"/>
                  <a:pt x="305" y="202"/>
                </a:cubicBezTo>
                <a:cubicBezTo>
                  <a:pt x="306" y="218"/>
                  <a:pt x="306" y="243"/>
                  <a:pt x="305" y="253"/>
                </a:cubicBezTo>
                <a:cubicBezTo>
                  <a:pt x="301" y="254"/>
                  <a:pt x="293" y="256"/>
                  <a:pt x="285" y="257"/>
                </a:cubicBezTo>
                <a:cubicBezTo>
                  <a:pt x="248" y="264"/>
                  <a:pt x="182" y="276"/>
                  <a:pt x="168" y="325"/>
                </a:cubicBezTo>
                <a:cubicBezTo>
                  <a:pt x="7" y="325"/>
                  <a:pt x="7" y="325"/>
                  <a:pt x="7" y="325"/>
                </a:cubicBezTo>
                <a:cubicBezTo>
                  <a:pt x="3" y="325"/>
                  <a:pt x="0" y="328"/>
                  <a:pt x="0" y="332"/>
                </a:cubicBezTo>
                <a:cubicBezTo>
                  <a:pt x="0" y="393"/>
                  <a:pt x="0" y="393"/>
                  <a:pt x="0" y="393"/>
                </a:cubicBezTo>
                <a:cubicBezTo>
                  <a:pt x="0" y="394"/>
                  <a:pt x="0" y="394"/>
                  <a:pt x="0" y="395"/>
                </a:cubicBezTo>
                <a:cubicBezTo>
                  <a:pt x="0" y="395"/>
                  <a:pt x="0" y="395"/>
                  <a:pt x="0" y="395"/>
                </a:cubicBezTo>
                <a:cubicBezTo>
                  <a:pt x="1" y="396"/>
                  <a:pt x="1" y="396"/>
                  <a:pt x="1" y="396"/>
                </a:cubicBezTo>
                <a:cubicBezTo>
                  <a:pt x="1" y="397"/>
                  <a:pt x="1" y="397"/>
                  <a:pt x="1" y="397"/>
                </a:cubicBezTo>
                <a:cubicBezTo>
                  <a:pt x="62" y="515"/>
                  <a:pt x="62" y="515"/>
                  <a:pt x="62" y="515"/>
                </a:cubicBezTo>
                <a:cubicBezTo>
                  <a:pt x="63" y="517"/>
                  <a:pt x="65" y="518"/>
                  <a:pt x="68" y="518"/>
                </a:cubicBezTo>
                <a:cubicBezTo>
                  <a:pt x="142" y="518"/>
                  <a:pt x="142" y="518"/>
                  <a:pt x="142" y="518"/>
                </a:cubicBezTo>
                <a:cubicBezTo>
                  <a:pt x="142" y="704"/>
                  <a:pt x="142" y="704"/>
                  <a:pt x="142" y="704"/>
                </a:cubicBezTo>
                <a:cubicBezTo>
                  <a:pt x="142" y="708"/>
                  <a:pt x="145" y="711"/>
                  <a:pt x="149" y="711"/>
                </a:cubicBezTo>
                <a:cubicBezTo>
                  <a:pt x="153" y="711"/>
                  <a:pt x="156" y="708"/>
                  <a:pt x="156" y="704"/>
                </a:cubicBezTo>
                <a:cubicBezTo>
                  <a:pt x="156" y="454"/>
                  <a:pt x="156" y="454"/>
                  <a:pt x="156" y="454"/>
                </a:cubicBezTo>
                <a:cubicBezTo>
                  <a:pt x="548" y="454"/>
                  <a:pt x="548" y="454"/>
                  <a:pt x="548" y="454"/>
                </a:cubicBezTo>
                <a:cubicBezTo>
                  <a:pt x="548" y="704"/>
                  <a:pt x="548" y="704"/>
                  <a:pt x="548" y="704"/>
                </a:cubicBezTo>
                <a:cubicBezTo>
                  <a:pt x="548" y="708"/>
                  <a:pt x="551" y="711"/>
                  <a:pt x="555" y="711"/>
                </a:cubicBezTo>
                <a:cubicBezTo>
                  <a:pt x="559" y="711"/>
                  <a:pt x="562" y="708"/>
                  <a:pt x="562" y="704"/>
                </a:cubicBezTo>
                <a:cubicBezTo>
                  <a:pt x="562" y="518"/>
                  <a:pt x="562" y="518"/>
                  <a:pt x="562" y="518"/>
                </a:cubicBezTo>
                <a:cubicBezTo>
                  <a:pt x="635" y="518"/>
                  <a:pt x="635" y="518"/>
                  <a:pt x="635" y="518"/>
                </a:cubicBezTo>
                <a:cubicBezTo>
                  <a:pt x="638" y="518"/>
                  <a:pt x="640" y="517"/>
                  <a:pt x="642" y="515"/>
                </a:cubicBezTo>
                <a:cubicBezTo>
                  <a:pt x="702" y="397"/>
                  <a:pt x="702" y="397"/>
                  <a:pt x="702" y="397"/>
                </a:cubicBezTo>
                <a:cubicBezTo>
                  <a:pt x="702" y="397"/>
                  <a:pt x="702" y="397"/>
                  <a:pt x="702" y="396"/>
                </a:cubicBezTo>
                <a:cubicBezTo>
                  <a:pt x="703" y="396"/>
                  <a:pt x="703" y="396"/>
                  <a:pt x="703" y="395"/>
                </a:cubicBezTo>
                <a:cubicBezTo>
                  <a:pt x="703" y="395"/>
                  <a:pt x="703" y="395"/>
                  <a:pt x="703" y="395"/>
                </a:cubicBezTo>
                <a:close/>
                <a:moveTo>
                  <a:pt x="555" y="232"/>
                </a:moveTo>
                <a:cubicBezTo>
                  <a:pt x="538" y="232"/>
                  <a:pt x="525" y="218"/>
                  <a:pt x="525" y="202"/>
                </a:cubicBezTo>
                <a:cubicBezTo>
                  <a:pt x="525" y="185"/>
                  <a:pt x="538" y="172"/>
                  <a:pt x="555" y="172"/>
                </a:cubicBezTo>
                <a:cubicBezTo>
                  <a:pt x="571" y="172"/>
                  <a:pt x="585" y="185"/>
                  <a:pt x="585" y="202"/>
                </a:cubicBezTo>
                <a:cubicBezTo>
                  <a:pt x="585" y="218"/>
                  <a:pt x="571" y="232"/>
                  <a:pt x="555" y="232"/>
                </a:cubicBezTo>
                <a:close/>
                <a:moveTo>
                  <a:pt x="275" y="106"/>
                </a:moveTo>
                <a:cubicBezTo>
                  <a:pt x="275" y="53"/>
                  <a:pt x="310" y="14"/>
                  <a:pt x="355" y="14"/>
                </a:cubicBezTo>
                <a:cubicBezTo>
                  <a:pt x="401" y="14"/>
                  <a:pt x="435" y="53"/>
                  <a:pt x="435" y="106"/>
                </a:cubicBezTo>
                <a:cubicBezTo>
                  <a:pt x="435" y="145"/>
                  <a:pt x="418" y="179"/>
                  <a:pt x="392" y="195"/>
                </a:cubicBezTo>
                <a:cubicBezTo>
                  <a:pt x="390" y="195"/>
                  <a:pt x="389" y="196"/>
                  <a:pt x="389" y="197"/>
                </a:cubicBezTo>
                <a:cubicBezTo>
                  <a:pt x="378" y="203"/>
                  <a:pt x="367" y="206"/>
                  <a:pt x="355" y="206"/>
                </a:cubicBezTo>
                <a:cubicBezTo>
                  <a:pt x="311" y="206"/>
                  <a:pt x="275" y="161"/>
                  <a:pt x="275" y="106"/>
                </a:cubicBezTo>
                <a:close/>
                <a:moveTo>
                  <a:pt x="288" y="271"/>
                </a:moveTo>
                <a:cubicBezTo>
                  <a:pt x="308" y="267"/>
                  <a:pt x="317" y="266"/>
                  <a:pt x="318" y="258"/>
                </a:cubicBezTo>
                <a:cubicBezTo>
                  <a:pt x="320" y="250"/>
                  <a:pt x="320" y="226"/>
                  <a:pt x="319" y="211"/>
                </a:cubicBezTo>
                <a:cubicBezTo>
                  <a:pt x="330" y="217"/>
                  <a:pt x="342" y="220"/>
                  <a:pt x="355" y="220"/>
                </a:cubicBezTo>
                <a:cubicBezTo>
                  <a:pt x="366" y="220"/>
                  <a:pt x="376" y="218"/>
                  <a:pt x="386" y="214"/>
                </a:cubicBezTo>
                <a:cubicBezTo>
                  <a:pt x="386" y="228"/>
                  <a:pt x="385" y="251"/>
                  <a:pt x="387" y="258"/>
                </a:cubicBezTo>
                <a:cubicBezTo>
                  <a:pt x="389" y="266"/>
                  <a:pt x="397" y="267"/>
                  <a:pt x="418" y="271"/>
                </a:cubicBezTo>
                <a:cubicBezTo>
                  <a:pt x="452" y="277"/>
                  <a:pt x="509" y="288"/>
                  <a:pt x="523" y="325"/>
                </a:cubicBezTo>
                <a:cubicBezTo>
                  <a:pt x="183" y="325"/>
                  <a:pt x="183" y="325"/>
                  <a:pt x="183" y="325"/>
                </a:cubicBezTo>
                <a:cubicBezTo>
                  <a:pt x="197" y="288"/>
                  <a:pt x="253" y="277"/>
                  <a:pt x="288" y="271"/>
                </a:cubicBezTo>
                <a:close/>
                <a:moveTo>
                  <a:pt x="14" y="339"/>
                </a:moveTo>
                <a:cubicBezTo>
                  <a:pt x="689" y="339"/>
                  <a:pt x="689" y="339"/>
                  <a:pt x="689" y="339"/>
                </a:cubicBezTo>
                <a:cubicBezTo>
                  <a:pt x="689" y="386"/>
                  <a:pt x="689" y="386"/>
                  <a:pt x="689" y="386"/>
                </a:cubicBezTo>
                <a:cubicBezTo>
                  <a:pt x="14" y="386"/>
                  <a:pt x="14" y="386"/>
                  <a:pt x="14" y="386"/>
                </a:cubicBezTo>
                <a:lnTo>
                  <a:pt x="14" y="339"/>
                </a:lnTo>
                <a:close/>
                <a:moveTo>
                  <a:pt x="631" y="504"/>
                </a:moveTo>
                <a:cubicBezTo>
                  <a:pt x="562" y="504"/>
                  <a:pt x="562" y="504"/>
                  <a:pt x="562" y="504"/>
                </a:cubicBezTo>
                <a:cubicBezTo>
                  <a:pt x="562" y="447"/>
                  <a:pt x="562" y="447"/>
                  <a:pt x="562" y="447"/>
                </a:cubicBezTo>
                <a:cubicBezTo>
                  <a:pt x="562" y="443"/>
                  <a:pt x="559" y="440"/>
                  <a:pt x="555" y="440"/>
                </a:cubicBezTo>
                <a:cubicBezTo>
                  <a:pt x="149" y="440"/>
                  <a:pt x="149" y="440"/>
                  <a:pt x="149" y="440"/>
                </a:cubicBezTo>
                <a:cubicBezTo>
                  <a:pt x="145" y="440"/>
                  <a:pt x="142" y="443"/>
                  <a:pt x="142" y="447"/>
                </a:cubicBezTo>
                <a:cubicBezTo>
                  <a:pt x="142" y="504"/>
                  <a:pt x="142" y="504"/>
                  <a:pt x="142" y="504"/>
                </a:cubicBezTo>
                <a:cubicBezTo>
                  <a:pt x="72" y="504"/>
                  <a:pt x="72" y="504"/>
                  <a:pt x="72" y="504"/>
                </a:cubicBezTo>
                <a:cubicBezTo>
                  <a:pt x="19" y="400"/>
                  <a:pt x="19" y="400"/>
                  <a:pt x="19" y="400"/>
                </a:cubicBezTo>
                <a:cubicBezTo>
                  <a:pt x="685" y="400"/>
                  <a:pt x="685" y="400"/>
                  <a:pt x="685" y="400"/>
                </a:cubicBezTo>
                <a:lnTo>
                  <a:pt x="631" y="5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437611" y="1059582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19"/>
          <p:cNvSpPr>
            <a:spLocks noChangeArrowheads="1"/>
          </p:cNvSpPr>
          <p:nvPr/>
        </p:nvSpPr>
        <p:spPr bwMode="auto">
          <a:xfrm>
            <a:off x="3119056" y="1311611"/>
            <a:ext cx="747904" cy="7479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49"/>
          <p:cNvSpPr>
            <a:spLocks noEditPoints="1"/>
          </p:cNvSpPr>
          <p:nvPr/>
        </p:nvSpPr>
        <p:spPr bwMode="auto">
          <a:xfrm>
            <a:off x="3347221" y="1462268"/>
            <a:ext cx="348937" cy="425406"/>
          </a:xfrm>
          <a:custGeom>
            <a:avLst/>
            <a:gdLst>
              <a:gd name="T0" fmla="*/ 463 w 467"/>
              <a:gd name="T1" fmla="*/ 291 h 569"/>
              <a:gd name="T2" fmla="*/ 452 w 467"/>
              <a:gd name="T3" fmla="*/ 291 h 569"/>
              <a:gd name="T4" fmla="*/ 359 w 467"/>
              <a:gd name="T5" fmla="*/ 291 h 569"/>
              <a:gd name="T6" fmla="*/ 348 w 467"/>
              <a:gd name="T7" fmla="*/ 291 h 569"/>
              <a:gd name="T8" fmla="*/ 394 w 467"/>
              <a:gd name="T9" fmla="*/ 233 h 569"/>
              <a:gd name="T10" fmla="*/ 348 w 467"/>
              <a:gd name="T11" fmla="*/ 176 h 569"/>
              <a:gd name="T12" fmla="*/ 406 w 467"/>
              <a:gd name="T13" fmla="*/ 222 h 569"/>
              <a:gd name="T14" fmla="*/ 463 w 467"/>
              <a:gd name="T15" fmla="*/ 176 h 569"/>
              <a:gd name="T16" fmla="*/ 417 w 467"/>
              <a:gd name="T17" fmla="*/ 233 h 569"/>
              <a:gd name="T18" fmla="*/ 340 w 467"/>
              <a:gd name="T19" fmla="*/ 3 h 569"/>
              <a:gd name="T20" fmla="*/ 282 w 467"/>
              <a:gd name="T21" fmla="*/ 50 h 569"/>
              <a:gd name="T22" fmla="*/ 224 w 467"/>
              <a:gd name="T23" fmla="*/ 3 h 569"/>
              <a:gd name="T24" fmla="*/ 271 w 467"/>
              <a:gd name="T25" fmla="*/ 61 h 569"/>
              <a:gd name="T26" fmla="*/ 224 w 467"/>
              <a:gd name="T27" fmla="*/ 119 h 569"/>
              <a:gd name="T28" fmla="*/ 236 w 467"/>
              <a:gd name="T29" fmla="*/ 119 h 569"/>
              <a:gd name="T30" fmla="*/ 328 w 467"/>
              <a:gd name="T31" fmla="*/ 119 h 569"/>
              <a:gd name="T32" fmla="*/ 340 w 467"/>
              <a:gd name="T33" fmla="*/ 119 h 569"/>
              <a:gd name="T34" fmla="*/ 293 w 467"/>
              <a:gd name="T35" fmla="*/ 61 h 569"/>
              <a:gd name="T36" fmla="*/ 340 w 467"/>
              <a:gd name="T37" fmla="*/ 3 h 569"/>
              <a:gd name="T38" fmla="*/ 108 w 467"/>
              <a:gd name="T39" fmla="*/ 348 h 569"/>
              <a:gd name="T40" fmla="*/ 15 w 467"/>
              <a:gd name="T41" fmla="*/ 348 h 569"/>
              <a:gd name="T42" fmla="*/ 3 w 467"/>
              <a:gd name="T43" fmla="*/ 359 h 569"/>
              <a:gd name="T44" fmla="*/ 3 w 467"/>
              <a:gd name="T45" fmla="*/ 452 h 569"/>
              <a:gd name="T46" fmla="*/ 9 w 467"/>
              <a:gd name="T47" fmla="*/ 466 h 569"/>
              <a:gd name="T48" fmla="*/ 61 w 467"/>
              <a:gd name="T49" fmla="*/ 417 h 569"/>
              <a:gd name="T50" fmla="*/ 113 w 467"/>
              <a:gd name="T51" fmla="*/ 466 h 569"/>
              <a:gd name="T52" fmla="*/ 119 w 467"/>
              <a:gd name="T53" fmla="*/ 452 h 569"/>
              <a:gd name="T54" fmla="*/ 119 w 467"/>
              <a:gd name="T55" fmla="*/ 359 h 569"/>
              <a:gd name="T56" fmla="*/ 332 w 467"/>
              <a:gd name="T57" fmla="*/ 509 h 569"/>
              <a:gd name="T58" fmla="*/ 212 w 467"/>
              <a:gd name="T59" fmla="*/ 509 h 569"/>
              <a:gd name="T60" fmla="*/ 264 w 467"/>
              <a:gd name="T61" fmla="*/ 374 h 569"/>
              <a:gd name="T62" fmla="*/ 42 w 467"/>
              <a:gd name="T63" fmla="*/ 254 h 569"/>
              <a:gd name="T64" fmla="*/ 26 w 467"/>
              <a:gd name="T65" fmla="*/ 254 h 569"/>
              <a:gd name="T66" fmla="*/ 26 w 467"/>
              <a:gd name="T67" fmla="*/ 131 h 569"/>
              <a:gd name="T68" fmla="*/ 27 w 467"/>
              <a:gd name="T69" fmla="*/ 130 h 569"/>
              <a:gd name="T70" fmla="*/ 28 w 467"/>
              <a:gd name="T71" fmla="*/ 128 h 569"/>
              <a:gd name="T72" fmla="*/ 30 w 467"/>
              <a:gd name="T73" fmla="*/ 126 h 569"/>
              <a:gd name="T74" fmla="*/ 32 w 467"/>
              <a:gd name="T75" fmla="*/ 125 h 569"/>
              <a:gd name="T76" fmla="*/ 34 w 467"/>
              <a:gd name="T77" fmla="*/ 125 h 569"/>
              <a:gd name="T78" fmla="*/ 34 w 467"/>
              <a:gd name="T79" fmla="*/ 125 h 569"/>
              <a:gd name="T80" fmla="*/ 34 w 467"/>
              <a:gd name="T81" fmla="*/ 125 h 569"/>
              <a:gd name="T82" fmla="*/ 163 w 467"/>
              <a:gd name="T83" fmla="*/ 133 h 569"/>
              <a:gd name="T84" fmla="*/ 53 w 467"/>
              <a:gd name="T85" fmla="*/ 141 h 569"/>
              <a:gd name="T86" fmla="*/ 280 w 467"/>
              <a:gd name="T87" fmla="*/ 371 h 569"/>
              <a:gd name="T88" fmla="*/ 332 w 467"/>
              <a:gd name="T89" fmla="*/ 509 h 569"/>
              <a:gd name="T90" fmla="*/ 272 w 467"/>
              <a:gd name="T91" fmla="*/ 466 h 569"/>
              <a:gd name="T92" fmla="*/ 272 w 467"/>
              <a:gd name="T93" fmla="*/ 55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Arc 95"/>
          <p:cNvSpPr/>
          <p:nvPr/>
        </p:nvSpPr>
        <p:spPr>
          <a:xfrm rot="10800000">
            <a:off x="2438739" y="1060710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c 97"/>
          <p:cNvSpPr/>
          <p:nvPr/>
        </p:nvSpPr>
        <p:spPr>
          <a:xfrm rot="10800000">
            <a:off x="2411760" y="1059582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 algn="ctr">
            <a:solidFill>
              <a:srgbClr val="F49D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9" name="Oval 19"/>
          <p:cNvSpPr>
            <a:spLocks noChangeArrowheads="1"/>
          </p:cNvSpPr>
          <p:nvPr/>
        </p:nvSpPr>
        <p:spPr bwMode="auto">
          <a:xfrm>
            <a:off x="3116800" y="1297115"/>
            <a:ext cx="747904" cy="747904"/>
          </a:xfrm>
          <a:prstGeom prst="ellipse">
            <a:avLst/>
          </a:prstGeom>
          <a:solidFill>
            <a:srgbClr val="F49D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00" name="Freeform 149"/>
          <p:cNvSpPr>
            <a:spLocks noEditPoints="1"/>
          </p:cNvSpPr>
          <p:nvPr/>
        </p:nvSpPr>
        <p:spPr bwMode="auto">
          <a:xfrm>
            <a:off x="3318540" y="1447772"/>
            <a:ext cx="348937" cy="425406"/>
          </a:xfrm>
          <a:custGeom>
            <a:avLst/>
            <a:gdLst>
              <a:gd name="T0" fmla="*/ 463 w 467"/>
              <a:gd name="T1" fmla="*/ 291 h 569"/>
              <a:gd name="T2" fmla="*/ 452 w 467"/>
              <a:gd name="T3" fmla="*/ 291 h 569"/>
              <a:gd name="T4" fmla="*/ 359 w 467"/>
              <a:gd name="T5" fmla="*/ 291 h 569"/>
              <a:gd name="T6" fmla="*/ 348 w 467"/>
              <a:gd name="T7" fmla="*/ 291 h 569"/>
              <a:gd name="T8" fmla="*/ 394 w 467"/>
              <a:gd name="T9" fmla="*/ 233 h 569"/>
              <a:gd name="T10" fmla="*/ 348 w 467"/>
              <a:gd name="T11" fmla="*/ 176 h 569"/>
              <a:gd name="T12" fmla="*/ 406 w 467"/>
              <a:gd name="T13" fmla="*/ 222 h 569"/>
              <a:gd name="T14" fmla="*/ 463 w 467"/>
              <a:gd name="T15" fmla="*/ 176 h 569"/>
              <a:gd name="T16" fmla="*/ 417 w 467"/>
              <a:gd name="T17" fmla="*/ 233 h 569"/>
              <a:gd name="T18" fmla="*/ 340 w 467"/>
              <a:gd name="T19" fmla="*/ 3 h 569"/>
              <a:gd name="T20" fmla="*/ 282 w 467"/>
              <a:gd name="T21" fmla="*/ 50 h 569"/>
              <a:gd name="T22" fmla="*/ 224 w 467"/>
              <a:gd name="T23" fmla="*/ 3 h 569"/>
              <a:gd name="T24" fmla="*/ 271 w 467"/>
              <a:gd name="T25" fmla="*/ 61 h 569"/>
              <a:gd name="T26" fmla="*/ 224 w 467"/>
              <a:gd name="T27" fmla="*/ 119 h 569"/>
              <a:gd name="T28" fmla="*/ 236 w 467"/>
              <a:gd name="T29" fmla="*/ 119 h 569"/>
              <a:gd name="T30" fmla="*/ 328 w 467"/>
              <a:gd name="T31" fmla="*/ 119 h 569"/>
              <a:gd name="T32" fmla="*/ 340 w 467"/>
              <a:gd name="T33" fmla="*/ 119 h 569"/>
              <a:gd name="T34" fmla="*/ 293 w 467"/>
              <a:gd name="T35" fmla="*/ 61 h 569"/>
              <a:gd name="T36" fmla="*/ 340 w 467"/>
              <a:gd name="T37" fmla="*/ 3 h 569"/>
              <a:gd name="T38" fmla="*/ 108 w 467"/>
              <a:gd name="T39" fmla="*/ 348 h 569"/>
              <a:gd name="T40" fmla="*/ 15 w 467"/>
              <a:gd name="T41" fmla="*/ 348 h 569"/>
              <a:gd name="T42" fmla="*/ 3 w 467"/>
              <a:gd name="T43" fmla="*/ 359 h 569"/>
              <a:gd name="T44" fmla="*/ 3 w 467"/>
              <a:gd name="T45" fmla="*/ 452 h 569"/>
              <a:gd name="T46" fmla="*/ 9 w 467"/>
              <a:gd name="T47" fmla="*/ 466 h 569"/>
              <a:gd name="T48" fmla="*/ 61 w 467"/>
              <a:gd name="T49" fmla="*/ 417 h 569"/>
              <a:gd name="T50" fmla="*/ 113 w 467"/>
              <a:gd name="T51" fmla="*/ 466 h 569"/>
              <a:gd name="T52" fmla="*/ 119 w 467"/>
              <a:gd name="T53" fmla="*/ 452 h 569"/>
              <a:gd name="T54" fmla="*/ 119 w 467"/>
              <a:gd name="T55" fmla="*/ 359 h 569"/>
              <a:gd name="T56" fmla="*/ 332 w 467"/>
              <a:gd name="T57" fmla="*/ 509 h 569"/>
              <a:gd name="T58" fmla="*/ 212 w 467"/>
              <a:gd name="T59" fmla="*/ 509 h 569"/>
              <a:gd name="T60" fmla="*/ 264 w 467"/>
              <a:gd name="T61" fmla="*/ 374 h 569"/>
              <a:gd name="T62" fmla="*/ 42 w 467"/>
              <a:gd name="T63" fmla="*/ 254 h 569"/>
              <a:gd name="T64" fmla="*/ 26 w 467"/>
              <a:gd name="T65" fmla="*/ 254 h 569"/>
              <a:gd name="T66" fmla="*/ 26 w 467"/>
              <a:gd name="T67" fmla="*/ 131 h 569"/>
              <a:gd name="T68" fmla="*/ 27 w 467"/>
              <a:gd name="T69" fmla="*/ 130 h 569"/>
              <a:gd name="T70" fmla="*/ 28 w 467"/>
              <a:gd name="T71" fmla="*/ 128 h 569"/>
              <a:gd name="T72" fmla="*/ 30 w 467"/>
              <a:gd name="T73" fmla="*/ 126 h 569"/>
              <a:gd name="T74" fmla="*/ 32 w 467"/>
              <a:gd name="T75" fmla="*/ 125 h 569"/>
              <a:gd name="T76" fmla="*/ 34 w 467"/>
              <a:gd name="T77" fmla="*/ 125 h 569"/>
              <a:gd name="T78" fmla="*/ 34 w 467"/>
              <a:gd name="T79" fmla="*/ 125 h 569"/>
              <a:gd name="T80" fmla="*/ 34 w 467"/>
              <a:gd name="T81" fmla="*/ 125 h 569"/>
              <a:gd name="T82" fmla="*/ 163 w 467"/>
              <a:gd name="T83" fmla="*/ 133 h 569"/>
              <a:gd name="T84" fmla="*/ 53 w 467"/>
              <a:gd name="T85" fmla="*/ 141 h 569"/>
              <a:gd name="T86" fmla="*/ 280 w 467"/>
              <a:gd name="T87" fmla="*/ 371 h 569"/>
              <a:gd name="T88" fmla="*/ 332 w 467"/>
              <a:gd name="T89" fmla="*/ 509 h 569"/>
              <a:gd name="T90" fmla="*/ 272 w 467"/>
              <a:gd name="T91" fmla="*/ 466 h 569"/>
              <a:gd name="T92" fmla="*/ 272 w 467"/>
              <a:gd name="T93" fmla="*/ 55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 dirty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414016" y="2265134"/>
            <a:ext cx="215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Verdana"/>
                <a:cs typeface="Verdana"/>
              </a:rPr>
              <a:t>Inspire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  <a:latin typeface="Verdana"/>
                <a:cs typeface="Verdana"/>
              </a:rPr>
              <a:t>Propose the contents</a:t>
            </a:r>
            <a:endParaRPr lang="en-US" sz="14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572000" y="987574"/>
            <a:ext cx="2160240" cy="2160240"/>
          </a:xfrm>
          <a:prstGeom prst="ellipse">
            <a:avLst/>
          </a:prstGeom>
          <a:noFill/>
          <a:ln w="6985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c 102"/>
          <p:cNvSpPr/>
          <p:nvPr/>
        </p:nvSpPr>
        <p:spPr>
          <a:xfrm>
            <a:off x="4573128" y="988702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20"/>
          <p:cNvSpPr>
            <a:spLocks noChangeArrowheads="1"/>
          </p:cNvSpPr>
          <p:nvPr/>
        </p:nvSpPr>
        <p:spPr bwMode="auto">
          <a:xfrm>
            <a:off x="5277040" y="1239599"/>
            <a:ext cx="747904" cy="7479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572000" y="2265134"/>
            <a:ext cx="215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Verdana"/>
                <a:cs typeface="Verdana"/>
              </a:rPr>
              <a:t>Interact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  <a:latin typeface="Verdana"/>
                <a:cs typeface="Verdana"/>
              </a:rPr>
              <a:t>Unlock creativity</a:t>
            </a:r>
            <a:endParaRPr lang="en-US" sz="14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6732240" y="987574"/>
            <a:ext cx="2160240" cy="2160240"/>
          </a:xfrm>
          <a:prstGeom prst="ellipse">
            <a:avLst/>
          </a:prstGeom>
          <a:noFill/>
          <a:ln w="69850" cap="flat" cmpd="sng" algn="ctr">
            <a:solidFill>
              <a:srgbClr val="B2B2B2">
                <a:alpha val="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9" name="Arc 118"/>
          <p:cNvSpPr/>
          <p:nvPr/>
        </p:nvSpPr>
        <p:spPr>
          <a:xfrm rot="10800000">
            <a:off x="6733368" y="988702"/>
            <a:ext cx="2157984" cy="2157984"/>
          </a:xfrm>
          <a:prstGeom prst="arc">
            <a:avLst>
              <a:gd name="adj1" fmla="val 10766207"/>
              <a:gd name="adj2" fmla="val 0"/>
            </a:avLst>
          </a:prstGeom>
          <a:noFill/>
          <a:ln w="69850" cap="rnd" cmpd="sng" algn="ctr">
            <a:solidFill>
              <a:srgbClr val="CF423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0" name="Oval 18"/>
          <p:cNvSpPr>
            <a:spLocks noChangeArrowheads="1"/>
          </p:cNvSpPr>
          <p:nvPr/>
        </p:nvSpPr>
        <p:spPr bwMode="auto">
          <a:xfrm>
            <a:off x="7439536" y="1239599"/>
            <a:ext cx="747904" cy="747904"/>
          </a:xfrm>
          <a:prstGeom prst="ellipse">
            <a:avLst/>
          </a:prstGeom>
          <a:solidFill>
            <a:srgbClr val="CF42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</a:endParaRPr>
          </a:p>
        </p:txBody>
      </p:sp>
      <p:sp>
        <p:nvSpPr>
          <p:cNvPr id="122" name="Freeform 121"/>
          <p:cNvSpPr>
            <a:spLocks noEditPoints="1"/>
          </p:cNvSpPr>
          <p:nvPr/>
        </p:nvSpPr>
        <p:spPr bwMode="auto">
          <a:xfrm>
            <a:off x="7545139" y="1383618"/>
            <a:ext cx="536698" cy="437091"/>
          </a:xfrm>
          <a:custGeom>
            <a:avLst/>
            <a:gdLst>
              <a:gd name="T0" fmla="*/ 333 w 703"/>
              <a:gd name="T1" fmla="*/ 406 h 572"/>
              <a:gd name="T2" fmla="*/ 198 w 703"/>
              <a:gd name="T3" fmla="*/ 553 h 572"/>
              <a:gd name="T4" fmla="*/ 157 w 703"/>
              <a:gd name="T5" fmla="*/ 568 h 572"/>
              <a:gd name="T6" fmla="*/ 79 w 703"/>
              <a:gd name="T7" fmla="*/ 460 h 572"/>
              <a:gd name="T8" fmla="*/ 207 w 703"/>
              <a:gd name="T9" fmla="*/ 350 h 572"/>
              <a:gd name="T10" fmla="*/ 112 w 703"/>
              <a:gd name="T11" fmla="*/ 218 h 572"/>
              <a:gd name="T12" fmla="*/ 17 w 703"/>
              <a:gd name="T13" fmla="*/ 75 h 572"/>
              <a:gd name="T14" fmla="*/ 82 w 703"/>
              <a:gd name="T15" fmla="*/ 129 h 572"/>
              <a:gd name="T16" fmla="*/ 76 w 703"/>
              <a:gd name="T17" fmla="*/ 24 h 572"/>
              <a:gd name="T18" fmla="*/ 112 w 703"/>
              <a:gd name="T19" fmla="*/ 8 h 572"/>
              <a:gd name="T20" fmla="*/ 317 w 703"/>
              <a:gd name="T21" fmla="*/ 245 h 572"/>
              <a:gd name="T22" fmla="*/ 381 w 703"/>
              <a:gd name="T23" fmla="*/ 208 h 572"/>
              <a:gd name="T24" fmla="*/ 400 w 703"/>
              <a:gd name="T25" fmla="*/ 75 h 572"/>
              <a:gd name="T26" fmla="*/ 300 w 703"/>
              <a:gd name="T27" fmla="*/ 32 h 572"/>
              <a:gd name="T28" fmla="*/ 563 w 703"/>
              <a:gd name="T29" fmla="*/ 80 h 572"/>
              <a:gd name="T30" fmla="*/ 609 w 703"/>
              <a:gd name="T31" fmla="*/ 172 h 572"/>
              <a:gd name="T32" fmla="*/ 695 w 703"/>
              <a:gd name="T33" fmla="*/ 219 h 572"/>
              <a:gd name="T34" fmla="*/ 611 w 703"/>
              <a:gd name="T35" fmla="*/ 324 h 572"/>
              <a:gd name="T36" fmla="*/ 557 w 703"/>
              <a:gd name="T37" fmla="*/ 265 h 572"/>
              <a:gd name="T38" fmla="*/ 439 w 703"/>
              <a:gd name="T39" fmla="*/ 265 h 572"/>
              <a:gd name="T40" fmla="*/ 402 w 703"/>
              <a:gd name="T41" fmla="*/ 330 h 572"/>
              <a:gd name="T42" fmla="*/ 555 w 703"/>
              <a:gd name="T43" fmla="*/ 556 h 572"/>
              <a:gd name="T44" fmla="*/ 338 w 703"/>
              <a:gd name="T45" fmla="*/ 392 h 572"/>
              <a:gd name="T46" fmla="*/ 545 w 703"/>
              <a:gd name="T47" fmla="*/ 546 h 572"/>
              <a:gd name="T48" fmla="*/ 387 w 703"/>
              <a:gd name="T49" fmla="*/ 336 h 572"/>
              <a:gd name="T50" fmla="*/ 425 w 703"/>
              <a:gd name="T51" fmla="*/ 276 h 572"/>
              <a:gd name="T52" fmla="*/ 423 w 703"/>
              <a:gd name="T53" fmla="*/ 265 h 572"/>
              <a:gd name="T54" fmla="*/ 560 w 703"/>
              <a:gd name="T55" fmla="*/ 217 h 572"/>
              <a:gd name="T56" fmla="*/ 606 w 703"/>
              <a:gd name="T57" fmla="*/ 308 h 572"/>
              <a:gd name="T58" fmla="*/ 685 w 703"/>
              <a:gd name="T59" fmla="*/ 229 h 572"/>
              <a:gd name="T60" fmla="*/ 644 w 703"/>
              <a:gd name="T61" fmla="*/ 193 h 572"/>
              <a:gd name="T62" fmla="*/ 594 w 703"/>
              <a:gd name="T63" fmla="*/ 142 h 572"/>
              <a:gd name="T64" fmla="*/ 314 w 703"/>
              <a:gd name="T65" fmla="*/ 28 h 572"/>
              <a:gd name="T66" fmla="*/ 324 w 703"/>
              <a:gd name="T67" fmla="*/ 29 h 572"/>
              <a:gd name="T68" fmla="*/ 414 w 703"/>
              <a:gd name="T69" fmla="*/ 195 h 572"/>
              <a:gd name="T70" fmla="*/ 377 w 703"/>
              <a:gd name="T71" fmla="*/ 222 h 572"/>
              <a:gd name="T72" fmla="*/ 359 w 703"/>
              <a:gd name="T73" fmla="*/ 230 h 572"/>
              <a:gd name="T74" fmla="*/ 200 w 703"/>
              <a:gd name="T75" fmla="*/ 148 h 572"/>
              <a:gd name="T76" fmla="*/ 112 w 703"/>
              <a:gd name="T77" fmla="*/ 22 h 572"/>
              <a:gd name="T78" fmla="*/ 131 w 703"/>
              <a:gd name="T79" fmla="*/ 132 h 572"/>
              <a:gd name="T80" fmla="*/ 22 w 703"/>
              <a:gd name="T81" fmla="*/ 95 h 572"/>
              <a:gd name="T82" fmla="*/ 140 w 703"/>
              <a:gd name="T83" fmla="*/ 199 h 572"/>
              <a:gd name="T84" fmla="*/ 255 w 703"/>
              <a:gd name="T85" fmla="*/ 318 h 572"/>
              <a:gd name="T86" fmla="*/ 98 w 703"/>
              <a:gd name="T87" fmla="*/ 464 h 572"/>
              <a:gd name="T88" fmla="*/ 142 w 703"/>
              <a:gd name="T89" fmla="*/ 533 h 572"/>
              <a:gd name="T90" fmla="*/ 178 w 703"/>
              <a:gd name="T91" fmla="*/ 557 h 572"/>
              <a:gd name="T92" fmla="*/ 299 w 703"/>
              <a:gd name="T93" fmla="*/ 41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03" h="572">
                <a:moveTo>
                  <a:pt x="518" y="572"/>
                </a:moveTo>
                <a:cubicBezTo>
                  <a:pt x="505" y="572"/>
                  <a:pt x="494" y="568"/>
                  <a:pt x="486" y="559"/>
                </a:cubicBezTo>
                <a:cubicBezTo>
                  <a:pt x="333" y="406"/>
                  <a:pt x="333" y="406"/>
                  <a:pt x="333" y="406"/>
                </a:cubicBezTo>
                <a:cubicBezTo>
                  <a:pt x="324" y="414"/>
                  <a:pt x="316" y="421"/>
                  <a:pt x="308" y="428"/>
                </a:cubicBezTo>
                <a:cubicBezTo>
                  <a:pt x="296" y="438"/>
                  <a:pt x="285" y="448"/>
                  <a:pt x="272" y="461"/>
                </a:cubicBezTo>
                <a:cubicBezTo>
                  <a:pt x="252" y="481"/>
                  <a:pt x="216" y="530"/>
                  <a:pt x="198" y="553"/>
                </a:cubicBezTo>
                <a:cubicBezTo>
                  <a:pt x="190" y="565"/>
                  <a:pt x="188" y="567"/>
                  <a:pt x="187" y="568"/>
                </a:cubicBezTo>
                <a:cubicBezTo>
                  <a:pt x="184" y="571"/>
                  <a:pt x="177" y="572"/>
                  <a:pt x="172" y="572"/>
                </a:cubicBezTo>
                <a:cubicBezTo>
                  <a:pt x="167" y="572"/>
                  <a:pt x="160" y="571"/>
                  <a:pt x="157" y="568"/>
                </a:cubicBezTo>
                <a:cubicBezTo>
                  <a:pt x="155" y="566"/>
                  <a:pt x="145" y="556"/>
                  <a:pt x="132" y="543"/>
                </a:cubicBezTo>
                <a:cubicBezTo>
                  <a:pt x="132" y="543"/>
                  <a:pt x="83" y="494"/>
                  <a:pt x="79" y="490"/>
                </a:cubicBezTo>
                <a:cubicBezTo>
                  <a:pt x="74" y="484"/>
                  <a:pt x="73" y="466"/>
                  <a:pt x="79" y="460"/>
                </a:cubicBezTo>
                <a:cubicBezTo>
                  <a:pt x="80" y="459"/>
                  <a:pt x="82" y="457"/>
                  <a:pt x="90" y="452"/>
                </a:cubicBezTo>
                <a:cubicBezTo>
                  <a:pt x="108" y="441"/>
                  <a:pt x="144" y="418"/>
                  <a:pt x="163" y="398"/>
                </a:cubicBezTo>
                <a:cubicBezTo>
                  <a:pt x="176" y="385"/>
                  <a:pt x="191" y="368"/>
                  <a:pt x="207" y="350"/>
                </a:cubicBezTo>
                <a:cubicBezTo>
                  <a:pt x="218" y="338"/>
                  <a:pt x="229" y="325"/>
                  <a:pt x="240" y="314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1" y="216"/>
                  <a:pt x="121" y="218"/>
                  <a:pt x="112" y="218"/>
                </a:cubicBezTo>
                <a:cubicBezTo>
                  <a:pt x="84" y="218"/>
                  <a:pt x="57" y="207"/>
                  <a:pt x="37" y="187"/>
                </a:cubicBezTo>
                <a:cubicBezTo>
                  <a:pt x="9" y="159"/>
                  <a:pt x="0" y="118"/>
                  <a:pt x="12" y="80"/>
                </a:cubicBezTo>
                <a:cubicBezTo>
                  <a:pt x="13" y="77"/>
                  <a:pt x="15" y="76"/>
                  <a:pt x="17" y="75"/>
                </a:cubicBezTo>
                <a:cubicBezTo>
                  <a:pt x="19" y="74"/>
                  <a:pt x="22" y="75"/>
                  <a:pt x="24" y="77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76" y="129"/>
                  <a:pt x="78" y="129"/>
                  <a:pt x="82" y="129"/>
                </a:cubicBezTo>
                <a:cubicBezTo>
                  <a:pt x="96" y="129"/>
                  <a:pt x="117" y="125"/>
                  <a:pt x="121" y="122"/>
                </a:cubicBezTo>
                <a:cubicBezTo>
                  <a:pt x="125" y="115"/>
                  <a:pt x="129" y="83"/>
                  <a:pt x="127" y="76"/>
                </a:cubicBezTo>
                <a:cubicBezTo>
                  <a:pt x="76" y="24"/>
                  <a:pt x="76" y="24"/>
                  <a:pt x="76" y="24"/>
                </a:cubicBezTo>
                <a:cubicBezTo>
                  <a:pt x="74" y="23"/>
                  <a:pt x="74" y="20"/>
                  <a:pt x="74" y="18"/>
                </a:cubicBezTo>
                <a:cubicBezTo>
                  <a:pt x="75" y="15"/>
                  <a:pt x="77" y="14"/>
                  <a:pt x="79" y="13"/>
                </a:cubicBezTo>
                <a:cubicBezTo>
                  <a:pt x="89" y="9"/>
                  <a:pt x="101" y="8"/>
                  <a:pt x="112" y="8"/>
                </a:cubicBezTo>
                <a:cubicBezTo>
                  <a:pt x="140" y="8"/>
                  <a:pt x="166" y="18"/>
                  <a:pt x="186" y="38"/>
                </a:cubicBezTo>
                <a:cubicBezTo>
                  <a:pt x="213" y="65"/>
                  <a:pt x="223" y="104"/>
                  <a:pt x="213" y="141"/>
                </a:cubicBezTo>
                <a:cubicBezTo>
                  <a:pt x="317" y="245"/>
                  <a:pt x="317" y="245"/>
                  <a:pt x="317" y="245"/>
                </a:cubicBezTo>
                <a:cubicBezTo>
                  <a:pt x="330" y="235"/>
                  <a:pt x="342" y="226"/>
                  <a:pt x="351" y="219"/>
                </a:cubicBezTo>
                <a:cubicBezTo>
                  <a:pt x="356" y="215"/>
                  <a:pt x="360" y="212"/>
                  <a:pt x="362" y="211"/>
                </a:cubicBezTo>
                <a:cubicBezTo>
                  <a:pt x="368" y="206"/>
                  <a:pt x="375" y="205"/>
                  <a:pt x="381" y="208"/>
                </a:cubicBezTo>
                <a:cubicBezTo>
                  <a:pt x="387" y="203"/>
                  <a:pt x="387" y="203"/>
                  <a:pt x="387" y="203"/>
                </a:cubicBezTo>
                <a:cubicBezTo>
                  <a:pt x="404" y="185"/>
                  <a:pt x="404" y="185"/>
                  <a:pt x="404" y="185"/>
                </a:cubicBezTo>
                <a:cubicBezTo>
                  <a:pt x="424" y="165"/>
                  <a:pt x="450" y="125"/>
                  <a:pt x="400" y="75"/>
                </a:cubicBezTo>
                <a:cubicBezTo>
                  <a:pt x="369" y="45"/>
                  <a:pt x="332" y="43"/>
                  <a:pt x="324" y="43"/>
                </a:cubicBezTo>
                <a:cubicBezTo>
                  <a:pt x="321" y="43"/>
                  <a:pt x="319" y="43"/>
                  <a:pt x="318" y="43"/>
                </a:cubicBezTo>
                <a:cubicBezTo>
                  <a:pt x="310" y="45"/>
                  <a:pt x="302" y="40"/>
                  <a:pt x="300" y="32"/>
                </a:cubicBezTo>
                <a:cubicBezTo>
                  <a:pt x="299" y="25"/>
                  <a:pt x="301" y="19"/>
                  <a:pt x="307" y="16"/>
                </a:cubicBezTo>
                <a:cubicBezTo>
                  <a:pt x="325" y="6"/>
                  <a:pt x="354" y="0"/>
                  <a:pt x="383" y="0"/>
                </a:cubicBezTo>
                <a:cubicBezTo>
                  <a:pt x="429" y="0"/>
                  <a:pt x="497" y="14"/>
                  <a:pt x="563" y="80"/>
                </a:cubicBezTo>
                <a:cubicBezTo>
                  <a:pt x="593" y="110"/>
                  <a:pt x="606" y="127"/>
                  <a:pt x="608" y="140"/>
                </a:cubicBezTo>
                <a:cubicBezTo>
                  <a:pt x="609" y="146"/>
                  <a:pt x="608" y="152"/>
                  <a:pt x="608" y="157"/>
                </a:cubicBezTo>
                <a:cubicBezTo>
                  <a:pt x="607" y="164"/>
                  <a:pt x="607" y="169"/>
                  <a:pt x="609" y="172"/>
                </a:cubicBezTo>
                <a:cubicBezTo>
                  <a:pt x="617" y="179"/>
                  <a:pt x="627" y="181"/>
                  <a:pt x="642" y="179"/>
                </a:cubicBezTo>
                <a:cubicBezTo>
                  <a:pt x="649" y="178"/>
                  <a:pt x="657" y="181"/>
                  <a:pt x="662" y="186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703" y="227"/>
                  <a:pt x="703" y="240"/>
                  <a:pt x="695" y="249"/>
                </a:cubicBezTo>
                <a:cubicBezTo>
                  <a:pt x="626" y="318"/>
                  <a:pt x="626" y="318"/>
                  <a:pt x="626" y="318"/>
                </a:cubicBezTo>
                <a:cubicBezTo>
                  <a:pt x="622" y="322"/>
                  <a:pt x="616" y="324"/>
                  <a:pt x="611" y="324"/>
                </a:cubicBezTo>
                <a:cubicBezTo>
                  <a:pt x="605" y="324"/>
                  <a:pt x="600" y="322"/>
                  <a:pt x="596" y="318"/>
                </a:cubicBezTo>
                <a:cubicBezTo>
                  <a:pt x="563" y="285"/>
                  <a:pt x="563" y="285"/>
                  <a:pt x="563" y="285"/>
                </a:cubicBezTo>
                <a:cubicBezTo>
                  <a:pt x="558" y="280"/>
                  <a:pt x="556" y="273"/>
                  <a:pt x="557" y="265"/>
                </a:cubicBezTo>
                <a:cubicBezTo>
                  <a:pt x="561" y="247"/>
                  <a:pt x="558" y="235"/>
                  <a:pt x="550" y="227"/>
                </a:cubicBezTo>
                <a:cubicBezTo>
                  <a:pt x="537" y="214"/>
                  <a:pt x="528" y="210"/>
                  <a:pt x="512" y="212"/>
                </a:cubicBezTo>
                <a:cubicBezTo>
                  <a:pt x="498" y="214"/>
                  <a:pt x="471" y="234"/>
                  <a:pt x="439" y="265"/>
                </a:cubicBezTo>
                <a:cubicBezTo>
                  <a:pt x="442" y="272"/>
                  <a:pt x="442" y="279"/>
                  <a:pt x="436" y="285"/>
                </a:cubicBezTo>
                <a:cubicBezTo>
                  <a:pt x="435" y="287"/>
                  <a:pt x="432" y="291"/>
                  <a:pt x="428" y="296"/>
                </a:cubicBezTo>
                <a:cubicBezTo>
                  <a:pt x="421" y="305"/>
                  <a:pt x="412" y="317"/>
                  <a:pt x="402" y="330"/>
                </a:cubicBezTo>
                <a:cubicBezTo>
                  <a:pt x="559" y="487"/>
                  <a:pt x="559" y="487"/>
                  <a:pt x="559" y="487"/>
                </a:cubicBezTo>
                <a:cubicBezTo>
                  <a:pt x="567" y="496"/>
                  <a:pt x="572" y="508"/>
                  <a:pt x="571" y="521"/>
                </a:cubicBezTo>
                <a:cubicBezTo>
                  <a:pt x="570" y="534"/>
                  <a:pt x="565" y="546"/>
                  <a:pt x="555" y="556"/>
                </a:cubicBezTo>
                <a:cubicBezTo>
                  <a:pt x="545" y="566"/>
                  <a:pt x="531" y="572"/>
                  <a:pt x="518" y="572"/>
                </a:cubicBezTo>
                <a:close/>
                <a:moveTo>
                  <a:pt x="333" y="390"/>
                </a:moveTo>
                <a:cubicBezTo>
                  <a:pt x="335" y="390"/>
                  <a:pt x="337" y="390"/>
                  <a:pt x="338" y="392"/>
                </a:cubicBezTo>
                <a:cubicBezTo>
                  <a:pt x="496" y="550"/>
                  <a:pt x="496" y="550"/>
                  <a:pt x="496" y="550"/>
                </a:cubicBezTo>
                <a:cubicBezTo>
                  <a:pt x="502" y="555"/>
                  <a:pt x="509" y="558"/>
                  <a:pt x="518" y="558"/>
                </a:cubicBezTo>
                <a:cubicBezTo>
                  <a:pt x="527" y="558"/>
                  <a:pt x="538" y="554"/>
                  <a:pt x="545" y="546"/>
                </a:cubicBezTo>
                <a:cubicBezTo>
                  <a:pt x="552" y="539"/>
                  <a:pt x="557" y="530"/>
                  <a:pt x="557" y="520"/>
                </a:cubicBezTo>
                <a:cubicBezTo>
                  <a:pt x="558" y="511"/>
                  <a:pt x="555" y="503"/>
                  <a:pt x="549" y="497"/>
                </a:cubicBezTo>
                <a:cubicBezTo>
                  <a:pt x="387" y="336"/>
                  <a:pt x="387" y="336"/>
                  <a:pt x="387" y="336"/>
                </a:cubicBezTo>
                <a:cubicBezTo>
                  <a:pt x="385" y="333"/>
                  <a:pt x="385" y="329"/>
                  <a:pt x="387" y="326"/>
                </a:cubicBezTo>
                <a:cubicBezTo>
                  <a:pt x="399" y="312"/>
                  <a:pt x="409" y="297"/>
                  <a:pt x="416" y="288"/>
                </a:cubicBezTo>
                <a:cubicBezTo>
                  <a:pt x="421" y="282"/>
                  <a:pt x="424" y="278"/>
                  <a:pt x="425" y="276"/>
                </a:cubicBezTo>
                <a:cubicBezTo>
                  <a:pt x="428" y="274"/>
                  <a:pt x="428" y="272"/>
                  <a:pt x="425" y="270"/>
                </a:cubicBezTo>
                <a:cubicBezTo>
                  <a:pt x="425" y="270"/>
                  <a:pt x="425" y="269"/>
                  <a:pt x="425" y="269"/>
                </a:cubicBezTo>
                <a:cubicBezTo>
                  <a:pt x="423" y="268"/>
                  <a:pt x="423" y="267"/>
                  <a:pt x="423" y="265"/>
                </a:cubicBezTo>
                <a:cubicBezTo>
                  <a:pt x="422" y="263"/>
                  <a:pt x="423" y="261"/>
                  <a:pt x="425" y="259"/>
                </a:cubicBezTo>
                <a:cubicBezTo>
                  <a:pt x="451" y="233"/>
                  <a:pt x="487" y="201"/>
                  <a:pt x="511" y="198"/>
                </a:cubicBezTo>
                <a:cubicBezTo>
                  <a:pt x="534" y="196"/>
                  <a:pt x="547" y="204"/>
                  <a:pt x="560" y="217"/>
                </a:cubicBezTo>
                <a:cubicBezTo>
                  <a:pt x="571" y="228"/>
                  <a:pt x="575" y="245"/>
                  <a:pt x="571" y="267"/>
                </a:cubicBezTo>
                <a:cubicBezTo>
                  <a:pt x="571" y="269"/>
                  <a:pt x="570" y="273"/>
                  <a:pt x="573" y="275"/>
                </a:cubicBezTo>
                <a:cubicBezTo>
                  <a:pt x="606" y="308"/>
                  <a:pt x="606" y="308"/>
                  <a:pt x="606" y="308"/>
                </a:cubicBezTo>
                <a:cubicBezTo>
                  <a:pt x="608" y="310"/>
                  <a:pt x="613" y="310"/>
                  <a:pt x="616" y="308"/>
                </a:cubicBezTo>
                <a:cubicBezTo>
                  <a:pt x="685" y="239"/>
                  <a:pt x="685" y="239"/>
                  <a:pt x="685" y="239"/>
                </a:cubicBezTo>
                <a:cubicBezTo>
                  <a:pt x="687" y="236"/>
                  <a:pt x="687" y="232"/>
                  <a:pt x="685" y="229"/>
                </a:cubicBezTo>
                <a:cubicBezTo>
                  <a:pt x="652" y="196"/>
                  <a:pt x="652" y="196"/>
                  <a:pt x="652" y="196"/>
                </a:cubicBezTo>
                <a:cubicBezTo>
                  <a:pt x="650" y="194"/>
                  <a:pt x="647" y="193"/>
                  <a:pt x="645" y="193"/>
                </a:cubicBezTo>
                <a:cubicBezTo>
                  <a:pt x="645" y="193"/>
                  <a:pt x="644" y="193"/>
                  <a:pt x="644" y="193"/>
                </a:cubicBezTo>
                <a:cubicBezTo>
                  <a:pt x="624" y="196"/>
                  <a:pt x="610" y="192"/>
                  <a:pt x="600" y="182"/>
                </a:cubicBezTo>
                <a:cubicBezTo>
                  <a:pt x="592" y="174"/>
                  <a:pt x="593" y="164"/>
                  <a:pt x="594" y="155"/>
                </a:cubicBezTo>
                <a:cubicBezTo>
                  <a:pt x="594" y="151"/>
                  <a:pt x="595" y="146"/>
                  <a:pt x="594" y="142"/>
                </a:cubicBezTo>
                <a:cubicBezTo>
                  <a:pt x="592" y="129"/>
                  <a:pt x="563" y="100"/>
                  <a:pt x="553" y="90"/>
                </a:cubicBezTo>
                <a:cubicBezTo>
                  <a:pt x="490" y="27"/>
                  <a:pt x="426" y="14"/>
                  <a:pt x="383" y="14"/>
                </a:cubicBezTo>
                <a:cubicBezTo>
                  <a:pt x="351" y="14"/>
                  <a:pt x="326" y="21"/>
                  <a:pt x="314" y="28"/>
                </a:cubicBezTo>
                <a:cubicBezTo>
                  <a:pt x="314" y="28"/>
                  <a:pt x="314" y="29"/>
                  <a:pt x="314" y="29"/>
                </a:cubicBezTo>
                <a:cubicBezTo>
                  <a:pt x="315" y="30"/>
                  <a:pt x="315" y="30"/>
                  <a:pt x="315" y="30"/>
                </a:cubicBezTo>
                <a:cubicBezTo>
                  <a:pt x="318" y="29"/>
                  <a:pt x="321" y="29"/>
                  <a:pt x="324" y="29"/>
                </a:cubicBezTo>
                <a:cubicBezTo>
                  <a:pt x="333" y="29"/>
                  <a:pt x="375" y="31"/>
                  <a:pt x="410" y="65"/>
                </a:cubicBezTo>
                <a:cubicBezTo>
                  <a:pt x="435" y="90"/>
                  <a:pt x="446" y="116"/>
                  <a:pt x="442" y="143"/>
                </a:cubicBezTo>
                <a:cubicBezTo>
                  <a:pt x="439" y="168"/>
                  <a:pt x="423" y="186"/>
                  <a:pt x="414" y="195"/>
                </a:cubicBezTo>
                <a:cubicBezTo>
                  <a:pt x="396" y="213"/>
                  <a:pt x="396" y="213"/>
                  <a:pt x="396" y="213"/>
                </a:cubicBezTo>
                <a:cubicBezTo>
                  <a:pt x="387" y="222"/>
                  <a:pt x="387" y="222"/>
                  <a:pt x="387" y="222"/>
                </a:cubicBezTo>
                <a:cubicBezTo>
                  <a:pt x="384" y="224"/>
                  <a:pt x="380" y="224"/>
                  <a:pt x="377" y="222"/>
                </a:cubicBezTo>
                <a:cubicBezTo>
                  <a:pt x="376" y="221"/>
                  <a:pt x="375" y="220"/>
                  <a:pt x="374" y="220"/>
                </a:cubicBezTo>
                <a:cubicBezTo>
                  <a:pt x="373" y="220"/>
                  <a:pt x="372" y="220"/>
                  <a:pt x="371" y="222"/>
                </a:cubicBezTo>
                <a:cubicBezTo>
                  <a:pt x="369" y="223"/>
                  <a:pt x="365" y="226"/>
                  <a:pt x="359" y="230"/>
                </a:cubicBezTo>
                <a:cubicBezTo>
                  <a:pt x="350" y="237"/>
                  <a:pt x="336" y="248"/>
                  <a:pt x="321" y="260"/>
                </a:cubicBezTo>
                <a:cubicBezTo>
                  <a:pt x="318" y="262"/>
                  <a:pt x="314" y="262"/>
                  <a:pt x="311" y="260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198" y="146"/>
                  <a:pt x="197" y="144"/>
                  <a:pt x="198" y="141"/>
                </a:cubicBezTo>
                <a:cubicBezTo>
                  <a:pt x="209" y="108"/>
                  <a:pt x="201" y="73"/>
                  <a:pt x="176" y="48"/>
                </a:cubicBezTo>
                <a:cubicBezTo>
                  <a:pt x="159" y="31"/>
                  <a:pt x="136" y="22"/>
                  <a:pt x="112" y="22"/>
                </a:cubicBezTo>
                <a:cubicBezTo>
                  <a:pt x="106" y="22"/>
                  <a:pt x="100" y="22"/>
                  <a:pt x="95" y="23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47" y="75"/>
                  <a:pt x="138" y="125"/>
                  <a:pt x="131" y="132"/>
                </a:cubicBezTo>
                <a:cubicBezTo>
                  <a:pt x="124" y="139"/>
                  <a:pt x="95" y="143"/>
                  <a:pt x="82" y="143"/>
                </a:cubicBezTo>
                <a:cubicBezTo>
                  <a:pt x="73" y="143"/>
                  <a:pt x="69" y="142"/>
                  <a:pt x="66" y="139"/>
                </a:cubicBezTo>
                <a:cubicBezTo>
                  <a:pt x="22" y="95"/>
                  <a:pt x="22" y="95"/>
                  <a:pt x="22" y="95"/>
                </a:cubicBezTo>
                <a:cubicBezTo>
                  <a:pt x="17" y="125"/>
                  <a:pt x="26" y="155"/>
                  <a:pt x="47" y="177"/>
                </a:cubicBezTo>
                <a:cubicBezTo>
                  <a:pt x="65" y="194"/>
                  <a:pt x="87" y="204"/>
                  <a:pt x="112" y="204"/>
                </a:cubicBezTo>
                <a:cubicBezTo>
                  <a:pt x="121" y="204"/>
                  <a:pt x="131" y="202"/>
                  <a:pt x="140" y="199"/>
                </a:cubicBezTo>
                <a:cubicBezTo>
                  <a:pt x="143" y="198"/>
                  <a:pt x="145" y="199"/>
                  <a:pt x="147" y="201"/>
                </a:cubicBezTo>
                <a:cubicBezTo>
                  <a:pt x="255" y="308"/>
                  <a:pt x="255" y="308"/>
                  <a:pt x="255" y="308"/>
                </a:cubicBezTo>
                <a:cubicBezTo>
                  <a:pt x="258" y="311"/>
                  <a:pt x="258" y="315"/>
                  <a:pt x="255" y="318"/>
                </a:cubicBezTo>
                <a:cubicBezTo>
                  <a:pt x="243" y="331"/>
                  <a:pt x="230" y="346"/>
                  <a:pt x="217" y="360"/>
                </a:cubicBezTo>
                <a:cubicBezTo>
                  <a:pt x="201" y="378"/>
                  <a:pt x="186" y="395"/>
                  <a:pt x="173" y="408"/>
                </a:cubicBezTo>
                <a:cubicBezTo>
                  <a:pt x="152" y="428"/>
                  <a:pt x="116" y="452"/>
                  <a:pt x="98" y="464"/>
                </a:cubicBezTo>
                <a:cubicBezTo>
                  <a:pt x="95" y="466"/>
                  <a:pt x="91" y="468"/>
                  <a:pt x="89" y="469"/>
                </a:cubicBezTo>
                <a:cubicBezTo>
                  <a:pt x="89" y="472"/>
                  <a:pt x="89" y="479"/>
                  <a:pt x="90" y="481"/>
                </a:cubicBezTo>
                <a:cubicBezTo>
                  <a:pt x="95" y="486"/>
                  <a:pt x="142" y="533"/>
                  <a:pt x="142" y="533"/>
                </a:cubicBezTo>
                <a:cubicBezTo>
                  <a:pt x="154" y="545"/>
                  <a:pt x="164" y="555"/>
                  <a:pt x="166" y="557"/>
                </a:cubicBezTo>
                <a:cubicBezTo>
                  <a:pt x="167" y="558"/>
                  <a:pt x="169" y="558"/>
                  <a:pt x="172" y="558"/>
                </a:cubicBezTo>
                <a:cubicBezTo>
                  <a:pt x="175" y="558"/>
                  <a:pt x="177" y="558"/>
                  <a:pt x="178" y="557"/>
                </a:cubicBezTo>
                <a:cubicBezTo>
                  <a:pt x="179" y="556"/>
                  <a:pt x="183" y="551"/>
                  <a:pt x="187" y="545"/>
                </a:cubicBezTo>
                <a:cubicBezTo>
                  <a:pt x="204" y="521"/>
                  <a:pt x="241" y="472"/>
                  <a:pt x="262" y="451"/>
                </a:cubicBezTo>
                <a:cubicBezTo>
                  <a:pt x="275" y="438"/>
                  <a:pt x="287" y="428"/>
                  <a:pt x="299" y="417"/>
                </a:cubicBezTo>
                <a:cubicBezTo>
                  <a:pt x="309" y="409"/>
                  <a:pt x="318" y="401"/>
                  <a:pt x="329" y="392"/>
                </a:cubicBezTo>
                <a:cubicBezTo>
                  <a:pt x="330" y="390"/>
                  <a:pt x="332" y="390"/>
                  <a:pt x="333" y="3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US" sz="240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734496" y="2265134"/>
            <a:ext cx="215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Verdana"/>
                <a:cs typeface="Verdana"/>
              </a:rPr>
              <a:t>Innovate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  <a:latin typeface="Verdana"/>
                <a:cs typeface="Verdana"/>
              </a:rPr>
              <a:t>Meet the goals</a:t>
            </a:r>
            <a:endParaRPr lang="en-US" sz="14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124" name="Freeform 17"/>
          <p:cNvSpPr>
            <a:spLocks noEditPoints="1"/>
          </p:cNvSpPr>
          <p:nvPr/>
        </p:nvSpPr>
        <p:spPr bwMode="auto">
          <a:xfrm>
            <a:off x="5447990" y="1383618"/>
            <a:ext cx="406005" cy="471731"/>
          </a:xfrm>
          <a:custGeom>
            <a:avLst/>
            <a:gdLst>
              <a:gd name="T0" fmla="*/ 407 w 413"/>
              <a:gd name="T1" fmla="*/ 364 h 480"/>
              <a:gd name="T2" fmla="*/ 394 w 413"/>
              <a:gd name="T3" fmla="*/ 296 h 480"/>
              <a:gd name="T4" fmla="*/ 353 w 413"/>
              <a:gd name="T5" fmla="*/ 233 h 480"/>
              <a:gd name="T6" fmla="*/ 344 w 413"/>
              <a:gd name="T7" fmla="*/ 29 h 480"/>
              <a:gd name="T8" fmla="*/ 28 w 413"/>
              <a:gd name="T9" fmla="*/ 0 h 480"/>
              <a:gd name="T10" fmla="*/ 0 w 413"/>
              <a:gd name="T11" fmla="*/ 441 h 480"/>
              <a:gd name="T12" fmla="*/ 294 w 413"/>
              <a:gd name="T13" fmla="*/ 469 h 480"/>
              <a:gd name="T14" fmla="*/ 303 w 413"/>
              <a:gd name="T15" fmla="*/ 480 h 480"/>
              <a:gd name="T16" fmla="*/ 307 w 413"/>
              <a:gd name="T17" fmla="*/ 474 h 480"/>
              <a:gd name="T18" fmla="*/ 196 w 413"/>
              <a:gd name="T19" fmla="*/ 367 h 480"/>
              <a:gd name="T20" fmla="*/ 174 w 413"/>
              <a:gd name="T21" fmla="*/ 331 h 480"/>
              <a:gd name="T22" fmla="*/ 195 w 413"/>
              <a:gd name="T23" fmla="*/ 334 h 480"/>
              <a:gd name="T24" fmla="*/ 239 w 413"/>
              <a:gd name="T25" fmla="*/ 363 h 480"/>
              <a:gd name="T26" fmla="*/ 247 w 413"/>
              <a:gd name="T27" fmla="*/ 339 h 480"/>
              <a:gd name="T28" fmla="*/ 195 w 413"/>
              <a:gd name="T29" fmla="*/ 189 h 480"/>
              <a:gd name="T30" fmla="*/ 217 w 413"/>
              <a:gd name="T31" fmla="*/ 201 h 480"/>
              <a:gd name="T32" fmla="*/ 251 w 413"/>
              <a:gd name="T33" fmla="*/ 274 h 480"/>
              <a:gd name="T34" fmla="*/ 260 w 413"/>
              <a:gd name="T35" fmla="*/ 271 h 480"/>
              <a:gd name="T36" fmla="*/ 292 w 413"/>
              <a:gd name="T37" fmla="*/ 259 h 480"/>
              <a:gd name="T38" fmla="*/ 315 w 413"/>
              <a:gd name="T39" fmla="*/ 246 h 480"/>
              <a:gd name="T40" fmla="*/ 335 w 413"/>
              <a:gd name="T41" fmla="*/ 252 h 480"/>
              <a:gd name="T42" fmla="*/ 353 w 413"/>
              <a:gd name="T43" fmla="*/ 243 h 480"/>
              <a:gd name="T44" fmla="*/ 385 w 413"/>
              <a:gd name="T45" fmla="*/ 298 h 480"/>
              <a:gd name="T46" fmla="*/ 398 w 413"/>
              <a:gd name="T47" fmla="*/ 363 h 480"/>
              <a:gd name="T48" fmla="*/ 410 w 413"/>
              <a:gd name="T49" fmla="*/ 419 h 480"/>
              <a:gd name="T50" fmla="*/ 302 w 413"/>
              <a:gd name="T51" fmla="*/ 240 h 480"/>
              <a:gd name="T52" fmla="*/ 260 w 413"/>
              <a:gd name="T53" fmla="*/ 254 h 480"/>
              <a:gd name="T54" fmla="*/ 226 w 413"/>
              <a:gd name="T55" fmla="*/ 198 h 480"/>
              <a:gd name="T56" fmla="*/ 191 w 413"/>
              <a:gd name="T57" fmla="*/ 180 h 480"/>
              <a:gd name="T58" fmla="*/ 238 w 413"/>
              <a:gd name="T59" fmla="*/ 342 h 480"/>
              <a:gd name="T60" fmla="*/ 201 w 413"/>
              <a:gd name="T61" fmla="*/ 326 h 480"/>
              <a:gd name="T62" fmla="*/ 166 w 413"/>
              <a:gd name="T63" fmla="*/ 325 h 480"/>
              <a:gd name="T64" fmla="*/ 190 w 413"/>
              <a:gd name="T65" fmla="*/ 374 h 480"/>
              <a:gd name="T66" fmla="*/ 42 w 413"/>
              <a:gd name="T67" fmla="*/ 378 h 480"/>
              <a:gd name="T68" fmla="*/ 302 w 413"/>
              <a:gd name="T69" fmla="*/ 45 h 480"/>
              <a:gd name="T70" fmla="*/ 335 w 413"/>
              <a:gd name="T71" fmla="*/ 240 h 480"/>
              <a:gd name="T72" fmla="*/ 314 w 413"/>
              <a:gd name="T73" fmla="*/ 237 h 480"/>
              <a:gd name="T74" fmla="*/ 312 w 413"/>
              <a:gd name="T75" fmla="*/ 41 h 480"/>
              <a:gd name="T76" fmla="*/ 37 w 413"/>
              <a:gd name="T77" fmla="*/ 36 h 480"/>
              <a:gd name="T78" fmla="*/ 32 w 413"/>
              <a:gd name="T79" fmla="*/ 383 h 480"/>
              <a:gd name="T80" fmla="*/ 206 w 413"/>
              <a:gd name="T81" fmla="*/ 388 h 480"/>
              <a:gd name="T82" fmla="*/ 288 w 413"/>
              <a:gd name="T83" fmla="*/ 459 h 480"/>
              <a:gd name="T84" fmla="*/ 9 w 413"/>
              <a:gd name="T85" fmla="*/ 441 h 480"/>
              <a:gd name="T86" fmla="*/ 28 w 413"/>
              <a:gd name="T87" fmla="*/ 10 h 480"/>
              <a:gd name="T88" fmla="*/ 335 w 413"/>
              <a:gd name="T89" fmla="*/ 29 h 480"/>
              <a:gd name="T90" fmla="*/ 172 w 413"/>
              <a:gd name="T91" fmla="*/ 449 h 480"/>
              <a:gd name="T92" fmla="*/ 172 w 413"/>
              <a:gd name="T93" fmla="*/ 399 h 480"/>
              <a:gd name="T94" fmla="*/ 172 w 413"/>
              <a:gd name="T95" fmla="*/ 449 h 480"/>
              <a:gd name="T96" fmla="*/ 189 w 413"/>
              <a:gd name="T97" fmla="*/ 423 h 480"/>
              <a:gd name="T98" fmla="*/ 157 w 413"/>
              <a:gd name="T99" fmla="*/ 42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480">
                <a:moveTo>
                  <a:pt x="412" y="412"/>
                </a:moveTo>
                <a:cubicBezTo>
                  <a:pt x="405" y="398"/>
                  <a:pt x="406" y="380"/>
                  <a:pt x="407" y="364"/>
                </a:cubicBezTo>
                <a:cubicBezTo>
                  <a:pt x="408" y="351"/>
                  <a:pt x="409" y="341"/>
                  <a:pt x="405" y="333"/>
                </a:cubicBezTo>
                <a:cubicBezTo>
                  <a:pt x="402" y="327"/>
                  <a:pt x="398" y="311"/>
                  <a:pt x="394" y="296"/>
                </a:cubicBezTo>
                <a:cubicBezTo>
                  <a:pt x="390" y="279"/>
                  <a:pt x="386" y="263"/>
                  <a:pt x="382" y="255"/>
                </a:cubicBezTo>
                <a:cubicBezTo>
                  <a:pt x="375" y="241"/>
                  <a:pt x="365" y="233"/>
                  <a:pt x="353" y="233"/>
                </a:cubicBezTo>
                <a:cubicBezTo>
                  <a:pt x="350" y="233"/>
                  <a:pt x="347" y="234"/>
                  <a:pt x="344" y="234"/>
                </a:cubicBezTo>
                <a:cubicBezTo>
                  <a:pt x="344" y="29"/>
                  <a:pt x="344" y="29"/>
                  <a:pt x="344" y="29"/>
                </a:cubicBezTo>
                <a:cubicBezTo>
                  <a:pt x="344" y="12"/>
                  <a:pt x="330" y="0"/>
                  <a:pt x="31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0"/>
                  <a:pt x="0" y="12"/>
                  <a:pt x="0" y="29"/>
                </a:cubicBezTo>
                <a:cubicBezTo>
                  <a:pt x="0" y="441"/>
                  <a:pt x="0" y="441"/>
                  <a:pt x="0" y="441"/>
                </a:cubicBezTo>
                <a:cubicBezTo>
                  <a:pt x="0" y="457"/>
                  <a:pt x="14" y="469"/>
                  <a:pt x="28" y="469"/>
                </a:cubicBezTo>
                <a:cubicBezTo>
                  <a:pt x="294" y="469"/>
                  <a:pt x="294" y="469"/>
                  <a:pt x="294" y="469"/>
                </a:cubicBezTo>
                <a:cubicBezTo>
                  <a:pt x="295" y="472"/>
                  <a:pt x="297" y="475"/>
                  <a:pt x="298" y="478"/>
                </a:cubicBezTo>
                <a:cubicBezTo>
                  <a:pt x="299" y="479"/>
                  <a:pt x="301" y="480"/>
                  <a:pt x="303" y="480"/>
                </a:cubicBezTo>
                <a:cubicBezTo>
                  <a:pt x="303" y="480"/>
                  <a:pt x="304" y="480"/>
                  <a:pt x="305" y="480"/>
                </a:cubicBezTo>
                <a:cubicBezTo>
                  <a:pt x="307" y="479"/>
                  <a:pt x="308" y="476"/>
                  <a:pt x="307" y="474"/>
                </a:cubicBezTo>
                <a:cubicBezTo>
                  <a:pt x="294" y="446"/>
                  <a:pt x="273" y="422"/>
                  <a:pt x="259" y="416"/>
                </a:cubicBezTo>
                <a:cubicBezTo>
                  <a:pt x="251" y="414"/>
                  <a:pt x="217" y="385"/>
                  <a:pt x="196" y="367"/>
                </a:cubicBezTo>
                <a:cubicBezTo>
                  <a:pt x="187" y="359"/>
                  <a:pt x="179" y="352"/>
                  <a:pt x="175" y="349"/>
                </a:cubicBezTo>
                <a:cubicBezTo>
                  <a:pt x="168" y="344"/>
                  <a:pt x="170" y="335"/>
                  <a:pt x="174" y="331"/>
                </a:cubicBezTo>
                <a:cubicBezTo>
                  <a:pt x="175" y="329"/>
                  <a:pt x="181" y="323"/>
                  <a:pt x="188" y="328"/>
                </a:cubicBezTo>
                <a:cubicBezTo>
                  <a:pt x="190" y="329"/>
                  <a:pt x="192" y="331"/>
                  <a:pt x="195" y="334"/>
                </a:cubicBezTo>
                <a:cubicBezTo>
                  <a:pt x="206" y="342"/>
                  <a:pt x="222" y="354"/>
                  <a:pt x="231" y="361"/>
                </a:cubicBezTo>
                <a:cubicBezTo>
                  <a:pt x="234" y="364"/>
                  <a:pt x="238" y="364"/>
                  <a:pt x="239" y="363"/>
                </a:cubicBezTo>
                <a:cubicBezTo>
                  <a:pt x="245" y="361"/>
                  <a:pt x="247" y="350"/>
                  <a:pt x="247" y="341"/>
                </a:cubicBezTo>
                <a:cubicBezTo>
                  <a:pt x="247" y="340"/>
                  <a:pt x="247" y="339"/>
                  <a:pt x="247" y="339"/>
                </a:cubicBezTo>
                <a:cubicBezTo>
                  <a:pt x="188" y="215"/>
                  <a:pt x="188" y="215"/>
                  <a:pt x="188" y="215"/>
                </a:cubicBezTo>
                <a:cubicBezTo>
                  <a:pt x="183" y="205"/>
                  <a:pt x="186" y="193"/>
                  <a:pt x="195" y="189"/>
                </a:cubicBezTo>
                <a:cubicBezTo>
                  <a:pt x="199" y="187"/>
                  <a:pt x="203" y="187"/>
                  <a:pt x="208" y="189"/>
                </a:cubicBezTo>
                <a:cubicBezTo>
                  <a:pt x="212" y="191"/>
                  <a:pt x="215" y="195"/>
                  <a:pt x="217" y="201"/>
                </a:cubicBezTo>
                <a:cubicBezTo>
                  <a:pt x="217" y="201"/>
                  <a:pt x="217" y="201"/>
                  <a:pt x="217" y="202"/>
                </a:cubicBezTo>
                <a:cubicBezTo>
                  <a:pt x="251" y="274"/>
                  <a:pt x="251" y="274"/>
                  <a:pt x="251" y="274"/>
                </a:cubicBezTo>
                <a:cubicBezTo>
                  <a:pt x="252" y="276"/>
                  <a:pt x="255" y="277"/>
                  <a:pt x="257" y="276"/>
                </a:cubicBezTo>
                <a:cubicBezTo>
                  <a:pt x="259" y="276"/>
                  <a:pt x="260" y="274"/>
                  <a:pt x="260" y="271"/>
                </a:cubicBezTo>
                <a:cubicBezTo>
                  <a:pt x="260" y="267"/>
                  <a:pt x="261" y="264"/>
                  <a:pt x="265" y="261"/>
                </a:cubicBezTo>
                <a:cubicBezTo>
                  <a:pt x="272" y="257"/>
                  <a:pt x="284" y="256"/>
                  <a:pt x="292" y="259"/>
                </a:cubicBezTo>
                <a:cubicBezTo>
                  <a:pt x="294" y="260"/>
                  <a:pt x="297" y="259"/>
                  <a:pt x="298" y="257"/>
                </a:cubicBezTo>
                <a:cubicBezTo>
                  <a:pt x="301" y="250"/>
                  <a:pt x="309" y="247"/>
                  <a:pt x="315" y="246"/>
                </a:cubicBezTo>
                <a:cubicBezTo>
                  <a:pt x="322" y="245"/>
                  <a:pt x="328" y="247"/>
                  <a:pt x="331" y="251"/>
                </a:cubicBezTo>
                <a:cubicBezTo>
                  <a:pt x="332" y="252"/>
                  <a:pt x="334" y="253"/>
                  <a:pt x="335" y="252"/>
                </a:cubicBezTo>
                <a:cubicBezTo>
                  <a:pt x="337" y="252"/>
                  <a:pt x="338" y="251"/>
                  <a:pt x="339" y="250"/>
                </a:cubicBezTo>
                <a:cubicBezTo>
                  <a:pt x="341" y="245"/>
                  <a:pt x="347" y="242"/>
                  <a:pt x="353" y="243"/>
                </a:cubicBezTo>
                <a:cubicBezTo>
                  <a:pt x="358" y="243"/>
                  <a:pt x="367" y="245"/>
                  <a:pt x="373" y="259"/>
                </a:cubicBezTo>
                <a:cubicBezTo>
                  <a:pt x="377" y="266"/>
                  <a:pt x="381" y="283"/>
                  <a:pt x="385" y="298"/>
                </a:cubicBezTo>
                <a:cubicBezTo>
                  <a:pt x="389" y="315"/>
                  <a:pt x="393" y="330"/>
                  <a:pt x="397" y="337"/>
                </a:cubicBezTo>
                <a:cubicBezTo>
                  <a:pt x="399" y="342"/>
                  <a:pt x="398" y="353"/>
                  <a:pt x="398" y="363"/>
                </a:cubicBezTo>
                <a:cubicBezTo>
                  <a:pt x="397" y="379"/>
                  <a:pt x="396" y="399"/>
                  <a:pt x="404" y="416"/>
                </a:cubicBezTo>
                <a:cubicBezTo>
                  <a:pt x="405" y="419"/>
                  <a:pt x="408" y="420"/>
                  <a:pt x="410" y="419"/>
                </a:cubicBezTo>
                <a:cubicBezTo>
                  <a:pt x="412" y="417"/>
                  <a:pt x="413" y="415"/>
                  <a:pt x="412" y="412"/>
                </a:cubicBezTo>
                <a:close/>
                <a:moveTo>
                  <a:pt x="302" y="240"/>
                </a:moveTo>
                <a:cubicBezTo>
                  <a:pt x="298" y="243"/>
                  <a:pt x="294" y="246"/>
                  <a:pt x="292" y="249"/>
                </a:cubicBezTo>
                <a:cubicBezTo>
                  <a:pt x="281" y="246"/>
                  <a:pt x="268" y="248"/>
                  <a:pt x="260" y="254"/>
                </a:cubicBezTo>
                <a:cubicBezTo>
                  <a:pt x="258" y="255"/>
                  <a:pt x="256" y="257"/>
                  <a:pt x="254" y="259"/>
                </a:cubicBezTo>
                <a:cubicBezTo>
                  <a:pt x="226" y="198"/>
                  <a:pt x="226" y="198"/>
                  <a:pt x="226" y="198"/>
                </a:cubicBezTo>
                <a:cubicBezTo>
                  <a:pt x="224" y="190"/>
                  <a:pt x="218" y="184"/>
                  <a:pt x="212" y="181"/>
                </a:cubicBezTo>
                <a:cubicBezTo>
                  <a:pt x="205" y="177"/>
                  <a:pt x="197" y="177"/>
                  <a:pt x="191" y="180"/>
                </a:cubicBezTo>
                <a:cubicBezTo>
                  <a:pt x="178" y="187"/>
                  <a:pt x="173" y="204"/>
                  <a:pt x="180" y="219"/>
                </a:cubicBezTo>
                <a:cubicBezTo>
                  <a:pt x="238" y="342"/>
                  <a:pt x="238" y="342"/>
                  <a:pt x="238" y="342"/>
                </a:cubicBezTo>
                <a:cubicBezTo>
                  <a:pt x="237" y="346"/>
                  <a:pt x="237" y="351"/>
                  <a:pt x="236" y="353"/>
                </a:cubicBezTo>
                <a:cubicBezTo>
                  <a:pt x="227" y="345"/>
                  <a:pt x="212" y="334"/>
                  <a:pt x="201" y="326"/>
                </a:cubicBezTo>
                <a:cubicBezTo>
                  <a:pt x="198" y="324"/>
                  <a:pt x="195" y="322"/>
                  <a:pt x="193" y="320"/>
                </a:cubicBezTo>
                <a:cubicBezTo>
                  <a:pt x="184" y="314"/>
                  <a:pt x="173" y="316"/>
                  <a:pt x="166" y="325"/>
                </a:cubicBezTo>
                <a:cubicBezTo>
                  <a:pt x="160" y="334"/>
                  <a:pt x="158" y="348"/>
                  <a:pt x="169" y="357"/>
                </a:cubicBezTo>
                <a:cubicBezTo>
                  <a:pt x="173" y="360"/>
                  <a:pt x="181" y="366"/>
                  <a:pt x="190" y="374"/>
                </a:cubicBezTo>
                <a:cubicBezTo>
                  <a:pt x="192" y="376"/>
                  <a:pt x="193" y="377"/>
                  <a:pt x="195" y="378"/>
                </a:cubicBezTo>
                <a:cubicBezTo>
                  <a:pt x="42" y="378"/>
                  <a:pt x="42" y="378"/>
                  <a:pt x="42" y="378"/>
                </a:cubicBezTo>
                <a:cubicBezTo>
                  <a:pt x="42" y="45"/>
                  <a:pt x="42" y="45"/>
                  <a:pt x="42" y="45"/>
                </a:cubicBezTo>
                <a:cubicBezTo>
                  <a:pt x="302" y="45"/>
                  <a:pt x="302" y="45"/>
                  <a:pt x="302" y="45"/>
                </a:cubicBezTo>
                <a:lnTo>
                  <a:pt x="302" y="240"/>
                </a:lnTo>
                <a:close/>
                <a:moveTo>
                  <a:pt x="335" y="240"/>
                </a:moveTo>
                <a:cubicBezTo>
                  <a:pt x="335" y="240"/>
                  <a:pt x="334" y="241"/>
                  <a:pt x="334" y="241"/>
                </a:cubicBezTo>
                <a:cubicBezTo>
                  <a:pt x="329" y="237"/>
                  <a:pt x="322" y="236"/>
                  <a:pt x="314" y="237"/>
                </a:cubicBezTo>
                <a:cubicBezTo>
                  <a:pt x="313" y="237"/>
                  <a:pt x="313" y="237"/>
                  <a:pt x="312" y="237"/>
                </a:cubicBezTo>
                <a:cubicBezTo>
                  <a:pt x="312" y="41"/>
                  <a:pt x="312" y="41"/>
                  <a:pt x="312" y="41"/>
                </a:cubicBezTo>
                <a:cubicBezTo>
                  <a:pt x="312" y="38"/>
                  <a:pt x="309" y="36"/>
                  <a:pt x="307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4" y="36"/>
                  <a:pt x="32" y="38"/>
                  <a:pt x="32" y="41"/>
                </a:cubicBezTo>
                <a:cubicBezTo>
                  <a:pt x="32" y="383"/>
                  <a:pt x="32" y="383"/>
                  <a:pt x="32" y="383"/>
                </a:cubicBezTo>
                <a:cubicBezTo>
                  <a:pt x="32" y="386"/>
                  <a:pt x="34" y="388"/>
                  <a:pt x="37" y="388"/>
                </a:cubicBezTo>
                <a:cubicBezTo>
                  <a:pt x="206" y="388"/>
                  <a:pt x="206" y="388"/>
                  <a:pt x="206" y="388"/>
                </a:cubicBezTo>
                <a:cubicBezTo>
                  <a:pt x="229" y="408"/>
                  <a:pt x="248" y="423"/>
                  <a:pt x="255" y="425"/>
                </a:cubicBezTo>
                <a:cubicBezTo>
                  <a:pt x="263" y="428"/>
                  <a:pt x="277" y="441"/>
                  <a:pt x="288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19" y="459"/>
                  <a:pt x="9" y="452"/>
                  <a:pt x="9" y="441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7"/>
                  <a:pt x="19" y="10"/>
                  <a:pt x="28" y="10"/>
                </a:cubicBezTo>
                <a:cubicBezTo>
                  <a:pt x="316" y="10"/>
                  <a:pt x="316" y="10"/>
                  <a:pt x="316" y="10"/>
                </a:cubicBezTo>
                <a:cubicBezTo>
                  <a:pt x="325" y="10"/>
                  <a:pt x="335" y="17"/>
                  <a:pt x="335" y="29"/>
                </a:cubicBezTo>
                <a:lnTo>
                  <a:pt x="335" y="240"/>
                </a:lnTo>
                <a:close/>
                <a:moveTo>
                  <a:pt x="172" y="449"/>
                </a:moveTo>
                <a:cubicBezTo>
                  <a:pt x="186" y="449"/>
                  <a:pt x="198" y="438"/>
                  <a:pt x="198" y="423"/>
                </a:cubicBezTo>
                <a:cubicBezTo>
                  <a:pt x="198" y="410"/>
                  <a:pt x="186" y="399"/>
                  <a:pt x="172" y="399"/>
                </a:cubicBezTo>
                <a:cubicBezTo>
                  <a:pt x="157" y="399"/>
                  <a:pt x="148" y="411"/>
                  <a:pt x="148" y="423"/>
                </a:cubicBezTo>
                <a:cubicBezTo>
                  <a:pt x="148" y="438"/>
                  <a:pt x="158" y="449"/>
                  <a:pt x="172" y="449"/>
                </a:cubicBezTo>
                <a:close/>
                <a:moveTo>
                  <a:pt x="172" y="408"/>
                </a:moveTo>
                <a:cubicBezTo>
                  <a:pt x="181" y="408"/>
                  <a:pt x="189" y="416"/>
                  <a:pt x="189" y="423"/>
                </a:cubicBezTo>
                <a:cubicBezTo>
                  <a:pt x="189" y="432"/>
                  <a:pt x="181" y="440"/>
                  <a:pt x="172" y="440"/>
                </a:cubicBezTo>
                <a:cubicBezTo>
                  <a:pt x="162" y="440"/>
                  <a:pt x="157" y="431"/>
                  <a:pt x="157" y="423"/>
                </a:cubicBezTo>
                <a:cubicBezTo>
                  <a:pt x="157" y="416"/>
                  <a:pt x="163" y="408"/>
                  <a:pt x="172" y="4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2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7" dur="8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8" dur="8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0" dur="8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1" dur="8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 p14:presetBounceEnd="7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0" dur="8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1" dur="8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3" grpId="0"/>
          <p:bldP spid="85" grpId="0" animBg="1"/>
          <p:bldP spid="92" grpId="0" animBg="1"/>
          <p:bldP spid="96" grpId="0" animBg="1"/>
          <p:bldP spid="98" grpId="0" animBg="1"/>
          <p:bldP spid="101" grpId="0"/>
          <p:bldP spid="102" grpId="0" animBg="1"/>
          <p:bldP spid="103" grpId="0" animBg="1"/>
          <p:bldP spid="107" grpId="0"/>
          <p:bldP spid="118" grpId="0" animBg="1"/>
          <p:bldP spid="119" grpId="0" animBg="1"/>
          <p:bldP spid="1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2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2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8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2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8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3" grpId="0"/>
          <p:bldP spid="85" grpId="0" animBg="1"/>
          <p:bldP spid="92" grpId="0" animBg="1"/>
          <p:bldP spid="96" grpId="0" animBg="1"/>
          <p:bldP spid="98" grpId="0" animBg="1"/>
          <p:bldP spid="101" grpId="0"/>
          <p:bldP spid="102" grpId="0" animBg="1"/>
          <p:bldP spid="103" grpId="0" animBg="1"/>
          <p:bldP spid="107" grpId="0"/>
          <p:bldP spid="118" grpId="0" animBg="1"/>
          <p:bldP spid="119" grpId="0" animBg="1"/>
          <p:bldP spid="1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Space for Inspiration 2018</a:t>
            </a:r>
            <a:endParaRPr lang="en-GB" b="1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2" b="10569"/>
          <a:stretch/>
        </p:blipFill>
        <p:spPr bwMode="auto">
          <a:xfrm>
            <a:off x="5887" y="660393"/>
            <a:ext cx="3867419" cy="899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34" y="576015"/>
            <a:ext cx="1899529" cy="106828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72800" y="1699210"/>
            <a:ext cx="8971200" cy="296077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unlock the business </a:t>
            </a:r>
            <a:r>
              <a:rPr lang="en-GB" dirty="0" smtClean="0"/>
              <a:t>valuable </a:t>
            </a:r>
            <a:r>
              <a:rPr lang="en-GB" dirty="0"/>
              <a:t>cross-sectional </a:t>
            </a:r>
            <a:r>
              <a:rPr lang="en-GB" dirty="0" smtClean="0"/>
              <a:t>collaborations</a:t>
            </a:r>
            <a:endParaRPr lang="en-GB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To explore the potentials for </a:t>
            </a:r>
            <a:r>
              <a:rPr lang="en-GB" dirty="0" smtClean="0"/>
              <a:t>technology advancements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succeed in getting in touch with business leaders, pioneering thinkers and grandiose </a:t>
            </a:r>
            <a:r>
              <a:rPr lang="en-GB" dirty="0" smtClean="0"/>
              <a:t>investors</a:t>
            </a:r>
            <a:endParaRPr lang="en-GB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To encounter the winning teams of the Space Exploration Masters 2018 </a:t>
            </a:r>
            <a:endParaRPr lang="en-GB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 smtClean="0"/>
              <a:t>To </a:t>
            </a:r>
            <a:r>
              <a:rPr lang="en-GB" dirty="0"/>
              <a:t>enhance synergism in the quest for sustainable Space Exploration innovations for the global economy and </a:t>
            </a:r>
            <a:r>
              <a:rPr lang="en-GB" dirty="0" smtClean="0"/>
              <a:t>society</a:t>
            </a:r>
          </a:p>
          <a:p>
            <a:pPr algn="ctr"/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your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DIGITS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submission by 16 April 2018 </a:t>
            </a:r>
          </a:p>
          <a:p>
            <a:pPr algn="ctr"/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for Inspiration can’t stop to innovate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dirty="0"/>
          </a:p>
          <a:p>
            <a:pPr lvl="0" indent="0"/>
            <a:endParaRPr lang="en-GB" dirty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795890" y="956268"/>
            <a:ext cx="31324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1400" dirty="0" smtClean="0">
                <a:solidFill>
                  <a:schemeClr val="bg2"/>
                </a:solidFill>
                <a:latin typeface="Verdana"/>
                <a:cs typeface="Verdana"/>
                <a:hlinkClick r:id="rId4"/>
              </a:rPr>
              <a:t>http</a:t>
            </a:r>
            <a:r>
              <a:rPr lang="en-GB" sz="1400" dirty="0">
                <a:solidFill>
                  <a:schemeClr val="bg2"/>
                </a:solidFill>
                <a:latin typeface="Verdana"/>
                <a:cs typeface="Verdana"/>
                <a:hlinkClick r:id="rId4"/>
              </a:rPr>
              <a:t>://space4inspiration.esa.int</a:t>
            </a:r>
            <a:r>
              <a:rPr lang="en-GB" sz="1400" dirty="0" smtClean="0">
                <a:solidFill>
                  <a:schemeClr val="bg2"/>
                </a:solidFill>
                <a:latin typeface="Verdana"/>
                <a:cs typeface="Verdana"/>
                <a:hlinkClick r:id="rId4"/>
              </a:rPr>
              <a:t>/</a:t>
            </a:r>
            <a:r>
              <a:rPr lang="en-GB" sz="1400" dirty="0" smtClean="0">
                <a:solidFill>
                  <a:schemeClr val="bg2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9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GB" sz="2000" b="1" dirty="0"/>
              <a:t>Why </a:t>
            </a:r>
            <a:r>
              <a:rPr lang="en-GB" sz="2000" b="1" dirty="0" smtClean="0"/>
              <a:t>?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/>
              <a:t>Interactive session </a:t>
            </a:r>
          </a:p>
          <a:p>
            <a:pPr marL="8191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Open the flow of free opinions</a:t>
            </a:r>
          </a:p>
          <a:p>
            <a:pPr marL="8191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Moving from divergence to convergence</a:t>
            </a:r>
          </a:p>
          <a:p>
            <a:pPr marL="8191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Looking </a:t>
            </a:r>
            <a:r>
              <a:rPr lang="en-GB" sz="1800" dirty="0"/>
              <a:t>for consensus</a:t>
            </a:r>
          </a:p>
          <a:p>
            <a:pPr marL="819150" lvl="1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Aiming to reach the </a:t>
            </a:r>
            <a:r>
              <a:rPr lang="en-GB" sz="1800" b="1" dirty="0" smtClean="0"/>
              <a:t>S</a:t>
            </a:r>
            <a:r>
              <a:rPr lang="en-GB" sz="1800" dirty="0" smtClean="0"/>
              <a:t>pecific </a:t>
            </a:r>
            <a:r>
              <a:rPr lang="en-GB" sz="1800" b="1" dirty="0" smtClean="0"/>
              <a:t>A</a:t>
            </a:r>
            <a:r>
              <a:rPr lang="en-GB" sz="1800" dirty="0" smtClean="0"/>
              <a:t>ctionable </a:t>
            </a:r>
            <a:r>
              <a:rPr lang="en-GB" sz="1800" b="1" dirty="0" smtClean="0"/>
              <a:t>I</a:t>
            </a:r>
            <a:r>
              <a:rPr lang="en-GB" sz="1800" dirty="0" smtClean="0"/>
              <a:t>dea 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3097"/>
            <a:ext cx="2576061" cy="19320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7467"/>
          <a:stretch/>
        </p:blipFill>
        <p:spPr bwMode="auto">
          <a:xfrm>
            <a:off x="3450968" y="2643758"/>
            <a:ext cx="2091219" cy="195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67" y="2653097"/>
            <a:ext cx="2902216" cy="1932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GB" sz="2000" b="1" dirty="0"/>
              <a:t>Why </a:t>
            </a:r>
            <a:r>
              <a:rPr lang="en-GB" sz="2000" b="1" dirty="0" err="1" smtClean="0"/>
              <a:t>Mentimeter</a:t>
            </a:r>
            <a:r>
              <a:rPr lang="en-GB" sz="2000" b="1" dirty="0" smtClean="0"/>
              <a:t>?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 smtClean="0"/>
              <a:t>Interactive sessions</a:t>
            </a:r>
          </a:p>
          <a:p>
            <a:pPr marL="1077913" lvl="1" indent="-268288">
              <a:buFont typeface="Arial" panose="020B0604020202020204" pitchFamily="34" charset="0"/>
              <a:buChar char="•"/>
            </a:pPr>
            <a:r>
              <a:rPr lang="en-GB" sz="2200" dirty="0" smtClean="0"/>
              <a:t>Fairness and transparency </a:t>
            </a:r>
            <a:endParaRPr lang="en-GB" sz="2200" dirty="0" smtClean="0"/>
          </a:p>
          <a:p>
            <a:pPr marL="1077913" lvl="1" indent="-268288">
              <a:buFont typeface="Arial" panose="020B0604020202020204" pitchFamily="34" charset="0"/>
              <a:buChar char="•"/>
            </a:pPr>
            <a:r>
              <a:rPr lang="en-GB" sz="2200" dirty="0" smtClean="0"/>
              <a:t>Measure audience’s mood</a:t>
            </a:r>
          </a:p>
          <a:p>
            <a:pPr marL="1077913" lvl="1" indent="-268288">
              <a:buFont typeface="Arial" panose="020B0604020202020204" pitchFamily="34" charset="0"/>
              <a:buChar char="•"/>
            </a:pPr>
            <a:r>
              <a:rPr lang="en-GB" sz="2200" dirty="0" smtClean="0"/>
              <a:t>Building group identity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Brain : Creativity = One Smart Device : Multi-Functionality</a:t>
            </a:r>
            <a:endParaRPr lang="en-GB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3" y="3363837"/>
            <a:ext cx="2500511" cy="8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97603"/>
            <a:ext cx="3672408" cy="118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33761"/>
            <a:ext cx="7174846" cy="461665"/>
          </a:xfrm>
        </p:spPr>
        <p:txBody>
          <a:bodyPr/>
          <a:lstStyle/>
          <a:p>
            <a:r>
              <a:rPr lang="en-GB" sz="2400" b="1" dirty="0"/>
              <a:t>How to use </a:t>
            </a:r>
            <a:r>
              <a:rPr lang="en-GB" sz="2400" b="1" dirty="0" err="1" smtClean="0"/>
              <a:t>Mentimeter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/>
              <a:t>Participants:</a:t>
            </a:r>
          </a:p>
          <a:p>
            <a:pPr marL="1077913" lvl="1" indent="-268288">
              <a:buFont typeface="Arial" panose="020B0604020202020204" pitchFamily="34" charset="0"/>
              <a:buChar char="•"/>
            </a:pPr>
            <a:r>
              <a:rPr lang="en-GB" sz="1800" dirty="0" smtClean="0"/>
              <a:t>Go to </a:t>
            </a:r>
            <a:r>
              <a:rPr lang="en-GB" sz="1800" dirty="0" smtClean="0">
                <a:hlinkClick r:id="rId2"/>
              </a:rPr>
              <a:t>www.menti.com</a:t>
            </a:r>
            <a:endParaRPr lang="en-GB" sz="1800" dirty="0" smtClean="0"/>
          </a:p>
          <a:p>
            <a:pPr marL="1077913" lvl="1" indent="-268288">
              <a:buFont typeface="Arial" panose="020B0604020202020204" pitchFamily="34" charset="0"/>
              <a:buChar char="•"/>
            </a:pPr>
            <a:r>
              <a:rPr lang="en-GB" sz="1800" dirty="0" smtClean="0"/>
              <a:t>Code is provide by the moderator</a:t>
            </a:r>
          </a:p>
          <a:p>
            <a:pPr marL="1077913" lvl="1" indent="-268288">
              <a:buFont typeface="Arial" panose="020B0604020202020204" pitchFamily="34" charset="0"/>
              <a:buChar char="•"/>
            </a:pPr>
            <a:r>
              <a:rPr lang="en-GB" sz="1800" i="1" dirty="0" smtClean="0"/>
              <a:t>The code indicated below is just an example</a:t>
            </a:r>
            <a:r>
              <a:rPr lang="en-GB" sz="1800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" y="2283718"/>
            <a:ext cx="553021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30518"/>
            <a:ext cx="3384376" cy="18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Voting criteria	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9582"/>
            <a:ext cx="8820472" cy="2996678"/>
          </a:xfrm>
        </p:spPr>
        <p:txBody>
          <a:bodyPr/>
          <a:lstStyle/>
          <a:p>
            <a:pPr marL="361950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The attendees of the workshop will openly vote on the following questions:</a:t>
            </a:r>
          </a:p>
          <a:p>
            <a:pPr marL="625475" lvl="1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Which pitch has the greatest potential for the advancement of Space Exploration?</a:t>
            </a:r>
          </a:p>
          <a:p>
            <a:pPr marL="625475" lvl="1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Which pitch has the greatest market potential?</a:t>
            </a:r>
          </a:p>
          <a:p>
            <a:pPr marL="625475" lvl="1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Which pitch has the highest value for the NEREUS network?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016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Pitching session -1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375272"/>
            <a:ext cx="8748000" cy="3068686"/>
          </a:xfrm>
        </p:spPr>
        <p:txBody>
          <a:bodyPr/>
          <a:lstStyle/>
          <a:p>
            <a:pPr marL="533400" indent="-352425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New material for clothes and shoes with anti-bacteria properties, </a:t>
            </a:r>
            <a:r>
              <a:rPr lang="en-US" sz="1400" dirty="0" smtClean="0"/>
              <a:t>L. </a:t>
            </a:r>
            <a:r>
              <a:rPr lang="en-US" sz="1400" dirty="0" err="1" smtClean="0"/>
              <a:t>Ravagnolo</a:t>
            </a:r>
            <a:r>
              <a:rPr lang="en-US" sz="1400" dirty="0" smtClean="0"/>
              <a:t>,  ALTEC</a:t>
            </a:r>
          </a:p>
          <a:p>
            <a:pPr marL="533400" indent="-352425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Passive thermal solutions for manned space </a:t>
            </a:r>
            <a:r>
              <a:rPr lang="en-US" sz="1400" dirty="0" smtClean="0"/>
              <a:t>modules</a:t>
            </a:r>
            <a:r>
              <a:rPr lang="en-US" sz="1400" dirty="0"/>
              <a:t>, </a:t>
            </a:r>
            <a:r>
              <a:rPr lang="en-US" sz="1400" dirty="0" err="1" smtClean="0"/>
              <a:t>F.Lepore</a:t>
            </a:r>
            <a:r>
              <a:rPr lang="en-US" sz="1400" dirty="0" smtClean="0"/>
              <a:t>, ARGOTEC</a:t>
            </a:r>
          </a:p>
          <a:p>
            <a:pPr marL="533400" indent="-352425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Bake In </a:t>
            </a:r>
            <a:r>
              <a:rPr lang="en-US" sz="1400" dirty="0" smtClean="0"/>
              <a:t>Space</a:t>
            </a:r>
            <a:r>
              <a:rPr lang="en-US" sz="1400" dirty="0"/>
              <a:t>, </a:t>
            </a:r>
            <a:r>
              <a:rPr lang="en-US" sz="1400" dirty="0" smtClean="0"/>
              <a:t>S. </a:t>
            </a:r>
            <a:r>
              <a:rPr lang="en-US" sz="1400" dirty="0" err="1" smtClean="0"/>
              <a:t>Marcu</a:t>
            </a:r>
            <a:r>
              <a:rPr lang="en-US" sz="1400" dirty="0" smtClean="0"/>
              <a:t>, </a:t>
            </a:r>
            <a:r>
              <a:rPr lang="en-US" sz="1400" dirty="0" err="1" smtClean="0"/>
              <a:t>BakeinSpace</a:t>
            </a:r>
            <a:endParaRPr lang="en-US" sz="1400" dirty="0" smtClean="0"/>
          </a:p>
          <a:p>
            <a:pPr marL="533400" indent="-352425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 smtClean="0"/>
              <a:t>Vrtouch</a:t>
            </a:r>
            <a:r>
              <a:rPr lang="en-US" sz="1400" dirty="0"/>
              <a:t>, </a:t>
            </a:r>
            <a:r>
              <a:rPr lang="en-US" sz="1400" dirty="0" smtClean="0"/>
              <a:t>E. </a:t>
            </a:r>
            <a:r>
              <a:rPr lang="en-US" sz="1400" dirty="0" err="1" smtClean="0"/>
              <a:t>Vezzoli</a:t>
            </a:r>
            <a:r>
              <a:rPr lang="en-US" sz="1400" dirty="0"/>
              <a:t>, Go Touch </a:t>
            </a:r>
            <a:r>
              <a:rPr lang="en-US" sz="1400" dirty="0" smtClean="0"/>
              <a:t>VR</a:t>
            </a:r>
          </a:p>
          <a:p>
            <a:pPr marL="533400" indent="-352425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Portable on Orbit Printer 3D, </a:t>
            </a:r>
            <a:r>
              <a:rPr lang="en-US" sz="1400" dirty="0" smtClean="0"/>
              <a:t>G. </a:t>
            </a:r>
            <a:r>
              <a:rPr lang="en-US" sz="1400" dirty="0" err="1" smtClean="0"/>
              <a:t>Musso</a:t>
            </a:r>
            <a:r>
              <a:rPr lang="en-US" sz="1400" dirty="0" smtClean="0"/>
              <a:t>, Thales </a:t>
            </a:r>
            <a:r>
              <a:rPr lang="en-US" sz="1400" dirty="0" err="1" smtClean="0"/>
              <a:t>Alenia</a:t>
            </a:r>
            <a:r>
              <a:rPr lang="en-US" sz="1400" dirty="0" smtClean="0"/>
              <a:t> Space – Italia</a:t>
            </a:r>
          </a:p>
          <a:p>
            <a:pPr marL="533400" indent="-352425"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/>
              <a:t>ICE-Cubes, R. </a:t>
            </a:r>
            <a:r>
              <a:rPr lang="en-US" sz="1400" dirty="0" err="1" smtClean="0"/>
              <a:t>Aked</a:t>
            </a:r>
            <a:r>
              <a:rPr lang="en-US" sz="1400" dirty="0" smtClean="0"/>
              <a:t>, Space Applications Services</a:t>
            </a:r>
          </a:p>
          <a:p>
            <a:pPr marL="533400" indent="-352425">
              <a:lnSpc>
                <a:spcPct val="150000"/>
              </a:lnSpc>
              <a:buFont typeface="+mj-lt"/>
              <a:buAutoNum type="arabicPeriod"/>
            </a:pPr>
            <a:r>
              <a:rPr lang="en-US" sz="1400" dirty="0"/>
              <a:t>Space Pharma - remotely controlled lab, </a:t>
            </a:r>
            <a:r>
              <a:rPr lang="en-US" sz="1400" dirty="0" smtClean="0"/>
              <a:t>M. </a:t>
            </a:r>
            <a:r>
              <a:rPr lang="en-US" sz="1400" dirty="0" err="1" smtClean="0"/>
              <a:t>Aebi</a:t>
            </a:r>
            <a:r>
              <a:rPr lang="en-US" sz="1400" dirty="0" smtClean="0"/>
              <a:t>, Space Pharma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93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Pitching session -1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8431648" cy="3716758"/>
          </a:xfrm>
        </p:spPr>
        <p:txBody>
          <a:bodyPr/>
          <a:lstStyle/>
          <a:p>
            <a:pPr marL="804863">
              <a:lnSpc>
                <a:spcPct val="150000"/>
              </a:lnSpc>
              <a:buFont typeface="+mj-lt"/>
              <a:buAutoNum type="arabicPeriod" startAt="8"/>
            </a:pPr>
            <a:r>
              <a:rPr lang="en-US" sz="1400" dirty="0" err="1"/>
              <a:t>Kayser</a:t>
            </a:r>
            <a:r>
              <a:rPr lang="en-US" sz="1400" dirty="0"/>
              <a:t> Italia. A. </a:t>
            </a:r>
            <a:r>
              <a:rPr lang="en-US" sz="1400" dirty="0" err="1"/>
              <a:t>Donati</a:t>
            </a:r>
            <a:r>
              <a:rPr lang="en-US" sz="1400" dirty="0"/>
              <a:t>, KI</a:t>
            </a:r>
          </a:p>
          <a:p>
            <a:pPr marL="804863">
              <a:lnSpc>
                <a:spcPct val="150000"/>
              </a:lnSpc>
              <a:buFont typeface="+mj-lt"/>
              <a:buAutoNum type="arabicPeriod" startAt="8"/>
            </a:pPr>
            <a:r>
              <a:rPr lang="en-US" sz="1400" dirty="0"/>
              <a:t>BIOWYSE exploitation opportunities, V. Guarnieri, Thales </a:t>
            </a:r>
            <a:r>
              <a:rPr lang="en-US" sz="1400" dirty="0" err="1"/>
              <a:t>Alenia</a:t>
            </a:r>
            <a:r>
              <a:rPr lang="en-US" sz="1400" dirty="0"/>
              <a:t> Space – Italia</a:t>
            </a:r>
          </a:p>
          <a:p>
            <a:pPr marL="804863">
              <a:lnSpc>
                <a:spcPct val="150000"/>
              </a:lnSpc>
              <a:buFont typeface="+mj-lt"/>
              <a:buAutoNum type="arabicPeriod" startAt="8"/>
            </a:pPr>
            <a:r>
              <a:rPr lang="en-US" sz="1400" dirty="0"/>
              <a:t>Manufacture cable harness to create a flexible and/or roll-able device, R. </a:t>
            </a:r>
            <a:r>
              <a:rPr lang="en-US" sz="1400" dirty="0" err="1"/>
              <a:t>Lemsom</a:t>
            </a:r>
            <a:r>
              <a:rPr lang="en-US" sz="1400" dirty="0"/>
              <a:t>, Thales Group </a:t>
            </a:r>
            <a:r>
              <a:rPr lang="en-US" sz="1400" dirty="0" smtClean="0"/>
              <a:t>NL</a:t>
            </a:r>
            <a:endParaRPr lang="en-US" sz="1400" dirty="0"/>
          </a:p>
          <a:p>
            <a:pPr marL="804863">
              <a:lnSpc>
                <a:spcPct val="150000"/>
              </a:lnSpc>
              <a:buFont typeface="+mj-lt"/>
              <a:buAutoNum type="arabicPeriod" startAt="8"/>
            </a:pPr>
            <a:r>
              <a:rPr lang="en-US" sz="1400" dirty="0"/>
              <a:t>Online analyzer called CAMEO-A, F. </a:t>
            </a:r>
            <a:r>
              <a:rPr lang="en-US" sz="1400" dirty="0" err="1"/>
              <a:t>Preud'homme</a:t>
            </a:r>
            <a:r>
              <a:rPr lang="en-US" sz="1400" dirty="0"/>
              <a:t>, </a:t>
            </a:r>
            <a:r>
              <a:rPr lang="en-US" sz="1400" dirty="0" err="1"/>
              <a:t>Qinetiq</a:t>
            </a:r>
            <a:endParaRPr lang="en-US" sz="1400" dirty="0"/>
          </a:p>
          <a:p>
            <a:pPr marL="804863">
              <a:lnSpc>
                <a:spcPct val="150000"/>
              </a:lnSpc>
              <a:buFont typeface="+mj-lt"/>
              <a:buAutoNum type="arabicPeriod" startAt="12"/>
            </a:pPr>
            <a:r>
              <a:rPr lang="en-US" sz="1400" dirty="0" smtClean="0"/>
              <a:t>PIUME </a:t>
            </a:r>
            <a:r>
              <a:rPr lang="en-US" sz="1400" dirty="0"/>
              <a:t>- Portable Independent Utilities and Modules for Extreme conditions, </a:t>
            </a:r>
            <a:r>
              <a:rPr lang="en-US" sz="1400" dirty="0" smtClean="0"/>
              <a:t>       G. </a:t>
            </a:r>
            <a:r>
              <a:rPr lang="en-US" sz="1400" dirty="0" err="1" smtClean="0"/>
              <a:t>Cecchini</a:t>
            </a:r>
            <a:r>
              <a:rPr lang="en-US" sz="1400" dirty="0" smtClean="0"/>
              <a:t>, Thales </a:t>
            </a:r>
            <a:r>
              <a:rPr lang="en-US" sz="1400" dirty="0" err="1" smtClean="0"/>
              <a:t>Alenia</a:t>
            </a:r>
            <a:r>
              <a:rPr lang="en-US" sz="1400" dirty="0" smtClean="0"/>
              <a:t> Space – Italia</a:t>
            </a:r>
          </a:p>
          <a:p>
            <a:pPr marL="804863">
              <a:lnSpc>
                <a:spcPct val="150000"/>
              </a:lnSpc>
              <a:buFont typeface="+mj-lt"/>
              <a:buAutoNum type="arabicPeriod" startAt="12"/>
            </a:pPr>
            <a:r>
              <a:rPr lang="en-US" sz="1400" dirty="0"/>
              <a:t>EDEN ISS R.U.C.O.L.A. – Rack-like Unit for Consistent on-Orbit Leafy crops Availability, </a:t>
            </a:r>
            <a:r>
              <a:rPr lang="en-US" sz="1400" dirty="0" smtClean="0"/>
              <a:t>G. </a:t>
            </a:r>
            <a:r>
              <a:rPr lang="en-US" sz="1400" dirty="0" err="1" smtClean="0"/>
              <a:t>Boscheri</a:t>
            </a:r>
            <a:r>
              <a:rPr lang="en-US" sz="1400" dirty="0" smtClean="0"/>
              <a:t>, </a:t>
            </a:r>
            <a:r>
              <a:rPr lang="en-US" sz="1400" dirty="0"/>
              <a:t>Thales </a:t>
            </a:r>
            <a:r>
              <a:rPr lang="en-US" sz="1400" dirty="0" err="1"/>
              <a:t>Alenia</a:t>
            </a:r>
            <a:r>
              <a:rPr lang="en-US" sz="1400" dirty="0"/>
              <a:t> Space – Italia</a:t>
            </a:r>
          </a:p>
          <a:p>
            <a:pPr marL="804863">
              <a:lnSpc>
                <a:spcPct val="150000"/>
              </a:lnSpc>
              <a:buFont typeface="+mj-lt"/>
              <a:buAutoNum type="arabicPeriod" startAt="12"/>
            </a:pPr>
            <a:r>
              <a:rPr lang="en-US" sz="1400" dirty="0" err="1" smtClean="0"/>
              <a:t>Xnext</a:t>
            </a:r>
            <a:r>
              <a:rPr lang="en-US" sz="1400" dirty="0"/>
              <a:t>, </a:t>
            </a:r>
            <a:r>
              <a:rPr lang="en-US" sz="1400" dirty="0" smtClean="0"/>
              <a:t>P. </a:t>
            </a:r>
            <a:r>
              <a:rPr lang="en-US" sz="1400" dirty="0" err="1" smtClean="0"/>
              <a:t>Pozzi</a:t>
            </a:r>
            <a:r>
              <a:rPr lang="en-US" sz="1400" dirty="0" smtClean="0"/>
              <a:t>, </a:t>
            </a:r>
            <a:r>
              <a:rPr lang="en-US" sz="1400" dirty="0" err="1" smtClean="0"/>
              <a:t>Xnext</a:t>
            </a:r>
            <a:r>
              <a:rPr lang="en-US" sz="1400" dirty="0" smtClean="0"/>
              <a:t> </a:t>
            </a:r>
            <a:r>
              <a:rPr lang="en-US" sz="1400" dirty="0" err="1" smtClean="0"/>
              <a:t>srl</a:t>
            </a:r>
            <a:endParaRPr lang="en-US" sz="1400" dirty="0"/>
          </a:p>
          <a:p>
            <a:pPr marL="8048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461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On-screen Show (16:9)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 Light</vt:lpstr>
      <vt:lpstr>Verdana</vt:lpstr>
      <vt:lpstr>ESA Presentation 16-9</vt:lpstr>
      <vt:lpstr>PowerPoint Presentation</vt:lpstr>
      <vt:lpstr>ESA Space 4.0i</vt:lpstr>
      <vt:lpstr>Space for Inspiration 2018</vt:lpstr>
      <vt:lpstr>Why ?</vt:lpstr>
      <vt:lpstr>Why Mentimeter?</vt:lpstr>
      <vt:lpstr>How to use Mentimeter</vt:lpstr>
      <vt:lpstr>Voting criteria </vt:lpstr>
      <vt:lpstr>Pitching session -1 </vt:lpstr>
      <vt:lpstr>Pitching session -1 </vt:lpstr>
      <vt:lpstr>Pitching session - 2</vt:lpstr>
      <vt:lpstr>Pitching session - 2</vt:lpstr>
    </vt:vector>
  </TitlesOfParts>
  <Company>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La Regina</dc:creator>
  <cp:lastModifiedBy>Veronica La Regina</cp:lastModifiedBy>
  <cp:revision>65</cp:revision>
  <cp:lastPrinted>2018-03-12T09:09:54Z</cp:lastPrinted>
  <dcterms:created xsi:type="dcterms:W3CDTF">2017-02-17T11:11:19Z</dcterms:created>
  <dcterms:modified xsi:type="dcterms:W3CDTF">2018-03-15T06:25:05Z</dcterms:modified>
</cp:coreProperties>
</file>