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6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50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5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97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020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507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44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451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69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62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467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625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76CE1-B1F8-6145-84E4-DEA45E1B2290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5E2B2-B387-C541-97FC-54BE44DC3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052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kayser.it/index.php/catalog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725803" y="1433296"/>
            <a:ext cx="5770743" cy="1470025"/>
          </a:xfrm>
        </p:spPr>
        <p:txBody>
          <a:bodyPr>
            <a:normAutofit/>
          </a:bodyPr>
          <a:lstStyle/>
          <a:p>
            <a:r>
              <a:rPr lang="it-IT" dirty="0" smtClean="0"/>
              <a:t>Fast and </a:t>
            </a:r>
            <a:r>
              <a:rPr lang="it-IT" dirty="0" err="1" smtClean="0"/>
              <a:t>direct</a:t>
            </a:r>
            <a:r>
              <a:rPr lang="it-IT" dirty="0" smtClean="0"/>
              <a:t> </a:t>
            </a:r>
            <a:r>
              <a:rPr lang="it-IT" dirty="0" err="1" smtClean="0"/>
              <a:t>access</a:t>
            </a:r>
            <a:r>
              <a:rPr lang="it-IT" dirty="0" smtClean="0"/>
              <a:t> to </a:t>
            </a:r>
            <a:r>
              <a:rPr lang="it-IT" dirty="0" err="1" smtClean="0"/>
              <a:t>microgravity</a:t>
            </a:r>
            <a:r>
              <a:rPr lang="it-IT" dirty="0" smtClean="0"/>
              <a:t> </a:t>
            </a:r>
            <a:r>
              <a:rPr lang="it-IT" dirty="0" err="1" smtClean="0"/>
              <a:t>research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804580" y="2995147"/>
            <a:ext cx="3844578" cy="17526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Alessandro Donati</a:t>
            </a:r>
          </a:p>
          <a:p>
            <a:r>
              <a:rPr lang="it-IT" sz="2000" dirty="0" smtClean="0"/>
              <a:t>General </a:t>
            </a:r>
            <a:r>
              <a:rPr lang="it-IT" sz="2000" dirty="0" err="1" smtClean="0"/>
              <a:t>Manger</a:t>
            </a:r>
            <a:r>
              <a:rPr lang="it-IT" sz="2000" dirty="0" smtClean="0"/>
              <a:t>, Kayser Italia</a:t>
            </a:r>
          </a:p>
        </p:txBody>
      </p:sp>
      <p:pic>
        <p:nvPicPr>
          <p:cNvPr id="4" name="Immagine 3" descr="bozza copertina NEREUS 2018_v4.jpg"/>
          <p:cNvPicPr>
            <a:picLocks noChangeAspect="1"/>
          </p:cNvPicPr>
          <p:nvPr/>
        </p:nvPicPr>
        <p:blipFill rotWithShape="1"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3"/>
          <a:stretch/>
        </p:blipFill>
        <p:spPr>
          <a:xfrm>
            <a:off x="-162430" y="0"/>
            <a:ext cx="2398272" cy="697060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47834" y="6320805"/>
            <a:ext cx="6526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Workshop on “</a:t>
            </a:r>
            <a:r>
              <a:rPr lang="it-IT" sz="1200" i="1" dirty="0" err="1" smtClean="0"/>
              <a:t>Commercialisation</a:t>
            </a:r>
            <a:r>
              <a:rPr lang="it-IT" sz="1200" i="1" dirty="0" smtClean="0"/>
              <a:t> and </a:t>
            </a:r>
            <a:r>
              <a:rPr lang="it-IT" sz="1200" i="1" dirty="0" err="1" smtClean="0"/>
              <a:t>Utilisation</a:t>
            </a:r>
            <a:r>
              <a:rPr lang="it-IT" sz="1200" i="1" dirty="0" smtClean="0"/>
              <a:t> of Space Exploration Technologies”</a:t>
            </a:r>
          </a:p>
          <a:p>
            <a:r>
              <a:rPr lang="it-IT" sz="1200" i="1" dirty="0" err="1" smtClean="0"/>
              <a:t>Turin</a:t>
            </a:r>
            <a:r>
              <a:rPr lang="it-IT" sz="1200" i="1" dirty="0" smtClean="0"/>
              <a:t>, 15-16 March 2018</a:t>
            </a:r>
            <a:endParaRPr lang="it-IT" sz="12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866905" y="5487096"/>
            <a:ext cx="5719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 smtClean="0"/>
              <a:t>Category</a:t>
            </a:r>
            <a:r>
              <a:rPr lang="it-IT" sz="1600" b="1" dirty="0" smtClean="0"/>
              <a:t> A – Direct </a:t>
            </a:r>
            <a:r>
              <a:rPr lang="it-IT" sz="1600" b="1" dirty="0" err="1" smtClean="0"/>
              <a:t>Commercialisation</a:t>
            </a:r>
            <a:r>
              <a:rPr lang="it-IT" sz="1600" b="1" dirty="0" smtClean="0"/>
              <a:t> of Exploration </a:t>
            </a:r>
            <a:r>
              <a:rPr lang="it-IT" sz="1600" b="1" dirty="0" err="1" smtClean="0"/>
              <a:t>Outcomes</a:t>
            </a:r>
            <a:r>
              <a:rPr lang="it-IT" sz="1600" b="1" dirty="0" smtClean="0"/>
              <a:t> </a:t>
            </a:r>
            <a:endParaRPr lang="it-IT"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456" y="338541"/>
            <a:ext cx="1864387" cy="857618"/>
          </a:xfrm>
          <a:prstGeom prst="rect">
            <a:avLst/>
          </a:prstGeom>
        </p:spPr>
      </p:pic>
      <p:pic>
        <p:nvPicPr>
          <p:cNvPr id="1026" name="Picture 2" descr="logo ES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0" t="9834" r="18892" b="11470"/>
          <a:stretch/>
        </p:blipFill>
        <p:spPr bwMode="auto">
          <a:xfrm>
            <a:off x="5088041" y="338541"/>
            <a:ext cx="1607726" cy="90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142146" y="5086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925978"/>
              </p:ext>
            </p:extLst>
          </p:nvPr>
        </p:nvGraphicFramePr>
        <p:xfrm>
          <a:off x="7142145" y="478473"/>
          <a:ext cx="1579067" cy="560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6" imgW="4839375" imgH="1467055" progId="MSPhotoEd.3">
                  <p:embed/>
                </p:oleObj>
              </mc:Choice>
              <mc:Fallback>
                <p:oleObj r:id="rId6" imgW="4839375" imgH="1467055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2145" y="478473"/>
                        <a:ext cx="1579067" cy="5606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magin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310" y="3871447"/>
            <a:ext cx="1086719" cy="126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31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ozza copertina NEREUS 2018_v4.jpg"/>
          <p:cNvPicPr>
            <a:picLocks noChangeAspect="1"/>
          </p:cNvPicPr>
          <p:nvPr/>
        </p:nvPicPr>
        <p:blipFill rotWithShape="1"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3"/>
          <a:stretch/>
        </p:blipFill>
        <p:spPr>
          <a:xfrm>
            <a:off x="-162430" y="0"/>
            <a:ext cx="2398272" cy="697060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47834" y="6320805"/>
            <a:ext cx="6526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Workshop on “</a:t>
            </a:r>
            <a:r>
              <a:rPr lang="it-IT" sz="1200" i="1" dirty="0" err="1" smtClean="0"/>
              <a:t>Commercialisation</a:t>
            </a:r>
            <a:r>
              <a:rPr lang="it-IT" sz="1200" i="1" dirty="0" smtClean="0"/>
              <a:t> and </a:t>
            </a:r>
            <a:r>
              <a:rPr lang="it-IT" sz="1200" i="1" dirty="0" err="1" smtClean="0"/>
              <a:t>Utilisation</a:t>
            </a:r>
            <a:r>
              <a:rPr lang="it-IT" sz="1200" i="1" dirty="0" smtClean="0"/>
              <a:t> of Space Exploration Technologies”</a:t>
            </a:r>
          </a:p>
          <a:p>
            <a:r>
              <a:rPr lang="it-IT" sz="1200" i="1" dirty="0" err="1" smtClean="0"/>
              <a:t>Turin</a:t>
            </a:r>
            <a:r>
              <a:rPr lang="it-IT" sz="1200" i="1" dirty="0" smtClean="0"/>
              <a:t>, 15-16 March 2018</a:t>
            </a:r>
            <a:endParaRPr lang="it-IT" sz="12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04276" y="221524"/>
            <a:ext cx="5020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Category</a:t>
            </a:r>
            <a:r>
              <a:rPr lang="it-IT" sz="1400" dirty="0" smtClean="0"/>
              <a:t> A – Direct </a:t>
            </a:r>
            <a:r>
              <a:rPr lang="it-IT" sz="1400" dirty="0" err="1" smtClean="0"/>
              <a:t>Commercialisation</a:t>
            </a:r>
            <a:r>
              <a:rPr lang="it-IT" sz="1400" dirty="0" smtClean="0"/>
              <a:t> of Exploration </a:t>
            </a:r>
            <a:r>
              <a:rPr lang="it-IT" sz="1400" dirty="0" err="1" smtClean="0"/>
              <a:t>Outcomes</a:t>
            </a:r>
            <a:r>
              <a:rPr lang="it-IT" sz="1400" dirty="0" smtClean="0"/>
              <a:t> </a:t>
            </a:r>
            <a:endParaRPr lang="it-IT" sz="1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357763" y="566791"/>
            <a:ext cx="51566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/>
              <a:t>Challenge: access </a:t>
            </a:r>
            <a:r>
              <a:rPr lang="en-GB" dirty="0"/>
              <a:t>to microgravity research is </a:t>
            </a:r>
            <a:r>
              <a:rPr lang="en-GB" dirty="0" smtClean="0"/>
              <a:t>limited, experiments </a:t>
            </a:r>
            <a:r>
              <a:rPr lang="en-GB" dirty="0"/>
              <a:t>are performed on </a:t>
            </a:r>
            <a:r>
              <a:rPr lang="en-GB" dirty="0" smtClean="0"/>
              <a:t>ISS </a:t>
            </a:r>
            <a:r>
              <a:rPr lang="en-GB" dirty="0"/>
              <a:t>or orbital capsules, exploiting few existing on-board facilities or developing custom </a:t>
            </a:r>
            <a:r>
              <a:rPr lang="en-GB" dirty="0" smtClean="0"/>
              <a:t>payloads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</a:t>
            </a:r>
            <a:r>
              <a:rPr lang="en-GB" dirty="0"/>
              <a:t>Little number of investigations </a:t>
            </a:r>
            <a:r>
              <a:rPr lang="en-GB" dirty="0" smtClean="0"/>
              <a:t>performed</a:t>
            </a:r>
          </a:p>
          <a:p>
            <a:pPr marL="285750" indent="-285750">
              <a:buFontTx/>
              <a:buChar char="-"/>
            </a:pP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Solution: use of </a:t>
            </a:r>
            <a:r>
              <a:rPr lang="it-IT" dirty="0" err="1" smtClean="0"/>
              <a:t>existing</a:t>
            </a:r>
            <a:r>
              <a:rPr lang="it-IT" dirty="0" smtClean="0"/>
              <a:t> </a:t>
            </a:r>
            <a:r>
              <a:rPr lang="it-IT" dirty="0" err="1" smtClean="0"/>
              <a:t>proven</a:t>
            </a:r>
            <a:r>
              <a:rPr lang="it-IT" dirty="0" smtClean="0"/>
              <a:t> </a:t>
            </a:r>
            <a:r>
              <a:rPr lang="it-IT" dirty="0" err="1" smtClean="0"/>
              <a:t>facilities</a:t>
            </a:r>
            <a:r>
              <a:rPr lang="it-IT" dirty="0" smtClean="0"/>
              <a:t>, easy to </a:t>
            </a:r>
            <a:r>
              <a:rPr lang="it-IT" dirty="0" err="1" smtClean="0"/>
              <a:t>accommodate</a:t>
            </a:r>
            <a:r>
              <a:rPr lang="it-IT" dirty="0" smtClean="0"/>
              <a:t> and </a:t>
            </a:r>
            <a:r>
              <a:rPr lang="it-IT" dirty="0" err="1" smtClean="0"/>
              <a:t>interface</a:t>
            </a:r>
            <a:r>
              <a:rPr lang="it-IT" dirty="0" smtClean="0"/>
              <a:t> to the </a:t>
            </a:r>
            <a:r>
              <a:rPr lang="it-IT" dirty="0" err="1" smtClean="0"/>
              <a:t>platform</a:t>
            </a:r>
            <a:r>
              <a:rPr lang="it-IT" dirty="0" smtClean="0"/>
              <a:t>, </a:t>
            </a:r>
            <a:r>
              <a:rPr lang="it-IT" dirty="0" err="1" smtClean="0"/>
              <a:t>together</a:t>
            </a:r>
            <a:r>
              <a:rPr lang="it-IT" dirty="0" smtClean="0"/>
              <a:t> with </a:t>
            </a:r>
            <a:r>
              <a:rPr lang="it-IT" dirty="0" err="1" smtClean="0"/>
              <a:t>experiment</a:t>
            </a:r>
            <a:r>
              <a:rPr lang="it-IT" dirty="0" smtClean="0"/>
              <a:t> hardware </a:t>
            </a:r>
            <a:r>
              <a:rPr lang="en-GB" dirty="0" smtClean="0"/>
              <a:t>equipment now </a:t>
            </a:r>
            <a:r>
              <a:rPr lang="en-GB" dirty="0"/>
              <a:t>available as standard </a:t>
            </a:r>
            <a:r>
              <a:rPr lang="en-GB" dirty="0" smtClean="0"/>
              <a:t>products</a:t>
            </a:r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Competitive advantage: reduction of time </a:t>
            </a:r>
            <a:r>
              <a:rPr lang="en-GB" dirty="0"/>
              <a:t>and cost </a:t>
            </a:r>
            <a:r>
              <a:rPr lang="en-GB" dirty="0" smtClean="0"/>
              <a:t>for the  </a:t>
            </a:r>
            <a:r>
              <a:rPr lang="en-GB" dirty="0"/>
              <a:t>preparation and execution of </a:t>
            </a:r>
            <a:r>
              <a:rPr lang="en-GB" dirty="0" smtClean="0"/>
              <a:t>experiments, full service to customer (including flight ticket, support to launch, in-flight operations and sample recovery, if required)   </a:t>
            </a:r>
            <a:endParaRPr lang="it-IT" dirty="0" smtClean="0"/>
          </a:p>
        </p:txBody>
      </p:sp>
      <p:pic>
        <p:nvPicPr>
          <p:cNvPr id="9" name="Immagin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947" y="818577"/>
            <a:ext cx="1548143" cy="1399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946" y="2456137"/>
            <a:ext cx="1548143" cy="1161107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646" y="3856739"/>
            <a:ext cx="1546444" cy="216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336320" y="5981220"/>
            <a:ext cx="186942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it-IT" sz="8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http://www.kayser.it/index.php/catalog</a:t>
            </a:r>
            <a:endParaRPr lang="en-GB" altLang="it-IT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7545" y="5018023"/>
            <a:ext cx="3490004" cy="135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43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ozza copertina NEREUS 2018_v4.jpg"/>
          <p:cNvPicPr>
            <a:picLocks noChangeAspect="1"/>
          </p:cNvPicPr>
          <p:nvPr/>
        </p:nvPicPr>
        <p:blipFill rotWithShape="1"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3"/>
          <a:stretch/>
        </p:blipFill>
        <p:spPr>
          <a:xfrm>
            <a:off x="-162430" y="0"/>
            <a:ext cx="2398272" cy="697060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47834" y="6320805"/>
            <a:ext cx="6526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Workshop on “</a:t>
            </a:r>
            <a:r>
              <a:rPr lang="it-IT" sz="1200" i="1" dirty="0" err="1" smtClean="0"/>
              <a:t>Commercialisation</a:t>
            </a:r>
            <a:r>
              <a:rPr lang="it-IT" sz="1200" i="1" dirty="0" smtClean="0"/>
              <a:t> and </a:t>
            </a:r>
            <a:r>
              <a:rPr lang="it-IT" sz="1200" i="1" dirty="0" err="1" smtClean="0"/>
              <a:t>Utilisation</a:t>
            </a:r>
            <a:r>
              <a:rPr lang="it-IT" sz="1200" i="1" dirty="0" smtClean="0"/>
              <a:t> of Space Exploration Technologies”</a:t>
            </a:r>
          </a:p>
          <a:p>
            <a:r>
              <a:rPr lang="it-IT" sz="1200" i="1" dirty="0" err="1" smtClean="0"/>
              <a:t>Turin</a:t>
            </a:r>
            <a:r>
              <a:rPr lang="it-IT" sz="1200" i="1" dirty="0" smtClean="0"/>
              <a:t>, 15-16 March 2018</a:t>
            </a:r>
            <a:endParaRPr lang="it-IT" sz="12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04276" y="221524"/>
            <a:ext cx="5020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Category</a:t>
            </a:r>
            <a:r>
              <a:rPr lang="it-IT" sz="1400" dirty="0" smtClean="0"/>
              <a:t> A – Direct </a:t>
            </a:r>
            <a:r>
              <a:rPr lang="it-IT" sz="1400" dirty="0" err="1" smtClean="0"/>
              <a:t>Commercialisation</a:t>
            </a:r>
            <a:r>
              <a:rPr lang="it-IT" sz="1400" dirty="0" smtClean="0"/>
              <a:t> of Exploration </a:t>
            </a:r>
            <a:r>
              <a:rPr lang="it-IT" sz="1400" dirty="0" err="1" smtClean="0"/>
              <a:t>Outcomes</a:t>
            </a:r>
            <a:r>
              <a:rPr lang="it-IT" sz="1400" dirty="0" smtClean="0"/>
              <a:t> </a:t>
            </a:r>
            <a:endParaRPr lang="it-IT" sz="1400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267950"/>
              </p:ext>
            </p:extLst>
          </p:nvPr>
        </p:nvGraphicFramePr>
        <p:xfrm>
          <a:off x="2584094" y="681762"/>
          <a:ext cx="6290422" cy="5375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5211"/>
                <a:gridCol w="3145211"/>
              </a:tblGrid>
              <a:tr h="3207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spc="-15" dirty="0">
                          <a:effectLst/>
                        </a:rPr>
                        <a:t>Research areas</a:t>
                      </a:r>
                      <a:endParaRPr lang="en-GB" sz="1800" spc="-15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933" marR="459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spc="-15" dirty="0" smtClean="0">
                          <a:effectLst/>
                        </a:rPr>
                        <a:t>Customer base</a:t>
                      </a:r>
                      <a:endParaRPr lang="en-GB" sz="1800" spc="-15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933" marR="45933" marT="0" marB="0" anchor="ctr"/>
                </a:tc>
              </a:tr>
              <a:tr h="12873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spc="-15" dirty="0">
                          <a:effectLst/>
                        </a:rPr>
                        <a:t>Biology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spc="-15" dirty="0">
                          <a:effectLst/>
                        </a:rPr>
                        <a:t>Human Research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spc="-15" dirty="0">
                          <a:effectLst/>
                        </a:rPr>
                        <a:t>Physical Science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spc="-15" dirty="0">
                          <a:effectLst/>
                        </a:rPr>
                        <a:t>Fluid Physics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spc="-15" dirty="0">
                          <a:effectLst/>
                        </a:rPr>
                        <a:t>Materials Science</a:t>
                      </a:r>
                      <a:endParaRPr lang="en-GB" sz="1800" spc="-15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933" marR="4593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spc="-15" dirty="0">
                          <a:effectLst/>
                        </a:rPr>
                        <a:t>Public research organizations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spc="-15" dirty="0">
                          <a:effectLst/>
                        </a:rPr>
                        <a:t>Universities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spc="-15" dirty="0">
                          <a:effectLst/>
                        </a:rPr>
                        <a:t>Healthcare </a:t>
                      </a:r>
                      <a:r>
                        <a:rPr lang="en-GB" sz="1800" spc="-15" dirty="0" smtClean="0">
                          <a:effectLst/>
                        </a:rPr>
                        <a:t>structures</a:t>
                      </a:r>
                      <a:endParaRPr lang="en-GB" sz="1800" spc="-15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933" marR="45933" marT="0" marB="0" anchor="ctr"/>
                </a:tc>
              </a:tr>
              <a:tr h="10261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spc="-15" dirty="0">
                          <a:effectLst/>
                        </a:rPr>
                        <a:t>Biotechnology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spc="-15" dirty="0">
                          <a:effectLst/>
                        </a:rPr>
                        <a:t>Protein crystals production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spc="-15" dirty="0">
                          <a:effectLst/>
                        </a:rPr>
                        <a:t>Nanomaterials production and/or testing</a:t>
                      </a:r>
                      <a:endParaRPr lang="en-GB" sz="1800" spc="-15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933" marR="4593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spc="-15" dirty="0">
                          <a:effectLst/>
                        </a:rPr>
                        <a:t>Research centres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spc="-15" dirty="0">
                          <a:effectLst/>
                        </a:rPr>
                        <a:t>Pharmaceutical industry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spc="-15" dirty="0">
                          <a:effectLst/>
                        </a:rPr>
                        <a:t>Nanotechnology industry</a:t>
                      </a:r>
                      <a:endParaRPr lang="en-GB" sz="1800" spc="-15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933" marR="45933" marT="0" marB="0" anchor="ctr"/>
                </a:tc>
              </a:tr>
              <a:tr h="5832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spc="-15">
                          <a:effectLst/>
                        </a:rPr>
                        <a:t>Food Production &amp; Preservation</a:t>
                      </a:r>
                      <a:endParaRPr lang="en-GB" sz="1800" spc="-15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933" marR="4593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spc="-15" dirty="0">
                          <a:effectLst/>
                        </a:rPr>
                        <a:t>Food </a:t>
                      </a:r>
                      <a:r>
                        <a:rPr lang="en-GB" sz="1800" spc="-15" dirty="0" smtClean="0">
                          <a:effectLst/>
                        </a:rPr>
                        <a:t>industry</a:t>
                      </a:r>
                      <a:endParaRPr lang="en-GB" sz="1800" spc="-15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933" marR="45933" marT="0" marB="0" anchor="ctr"/>
                </a:tc>
              </a:tr>
              <a:tr h="43742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spc="-15">
                          <a:effectLst/>
                        </a:rPr>
                        <a:t>Plant Grow</a:t>
                      </a:r>
                      <a:endParaRPr lang="en-GB" sz="1800" spc="-15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933" marR="4593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spc="-15" dirty="0">
                          <a:effectLst/>
                        </a:rPr>
                        <a:t>Innovative agriculture industry</a:t>
                      </a:r>
                      <a:endParaRPr lang="en-GB" sz="1800" spc="-15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933" marR="45933" marT="0" marB="0" anchor="ctr"/>
                </a:tc>
              </a:tr>
              <a:tr h="6439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spc="-15" dirty="0">
                          <a:effectLst/>
                        </a:rPr>
                        <a:t>Technology demonstration</a:t>
                      </a:r>
                      <a:endParaRPr lang="en-GB" sz="1800" spc="-15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933" marR="4593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spc="-15" dirty="0">
                          <a:effectLst/>
                        </a:rPr>
                        <a:t>Space industry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spc="-15" dirty="0">
                          <a:effectLst/>
                        </a:rPr>
                        <a:t>Technical research organizations</a:t>
                      </a:r>
                      <a:endParaRPr lang="en-GB" sz="1800" spc="-15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933" marR="45933" marT="0" marB="0" anchor="ctr"/>
                </a:tc>
              </a:tr>
              <a:tr h="9122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spc="-15" dirty="0">
                          <a:effectLst/>
                        </a:rPr>
                        <a:t>Education</a:t>
                      </a:r>
                      <a:endParaRPr lang="en-GB" sz="1800" spc="-15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933" marR="4593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spc="-15" dirty="0">
                          <a:effectLst/>
                        </a:rPr>
                        <a:t>Schools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spc="-15" dirty="0">
                          <a:effectLst/>
                        </a:rPr>
                        <a:t>Universities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spc="-15" dirty="0" smtClean="0">
                          <a:effectLst/>
                        </a:rPr>
                        <a:t>Other educational organizations</a:t>
                      </a:r>
                      <a:endParaRPr lang="en-GB" sz="1800" spc="-15" dirty="0">
                        <a:effectLst/>
                      </a:endParaRPr>
                    </a:p>
                  </a:txBody>
                  <a:tcPr marL="45933" marR="4593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08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ozza copertina NEREUS 2018_v4.jpg"/>
          <p:cNvPicPr>
            <a:picLocks noChangeAspect="1"/>
          </p:cNvPicPr>
          <p:nvPr/>
        </p:nvPicPr>
        <p:blipFill rotWithShape="1"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3"/>
          <a:stretch/>
        </p:blipFill>
        <p:spPr>
          <a:xfrm>
            <a:off x="-162430" y="0"/>
            <a:ext cx="2398272" cy="697060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47834" y="6320805"/>
            <a:ext cx="6526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Workshop on “</a:t>
            </a:r>
            <a:r>
              <a:rPr lang="it-IT" sz="1200" i="1" dirty="0" err="1" smtClean="0"/>
              <a:t>Commercialisation</a:t>
            </a:r>
            <a:r>
              <a:rPr lang="it-IT" sz="1200" i="1" dirty="0" smtClean="0"/>
              <a:t> and </a:t>
            </a:r>
            <a:r>
              <a:rPr lang="it-IT" sz="1200" i="1" dirty="0" err="1" smtClean="0"/>
              <a:t>Utilisation</a:t>
            </a:r>
            <a:r>
              <a:rPr lang="it-IT" sz="1200" i="1" dirty="0" smtClean="0"/>
              <a:t> of Space Exploration Technologies”</a:t>
            </a:r>
          </a:p>
          <a:p>
            <a:r>
              <a:rPr lang="it-IT" sz="1200" i="1" dirty="0" err="1" smtClean="0"/>
              <a:t>Turin</a:t>
            </a:r>
            <a:r>
              <a:rPr lang="it-IT" sz="1200" i="1" dirty="0" smtClean="0"/>
              <a:t>, 15-16 March 2018</a:t>
            </a:r>
            <a:endParaRPr lang="it-IT" sz="12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04276" y="221524"/>
            <a:ext cx="5020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Category</a:t>
            </a:r>
            <a:r>
              <a:rPr lang="it-IT" sz="1400" dirty="0" smtClean="0"/>
              <a:t> A – Direct </a:t>
            </a:r>
            <a:r>
              <a:rPr lang="it-IT" sz="1400" dirty="0" err="1" smtClean="0"/>
              <a:t>Commercialisation</a:t>
            </a:r>
            <a:r>
              <a:rPr lang="it-IT" sz="1400" dirty="0" smtClean="0"/>
              <a:t> of Exploration </a:t>
            </a:r>
            <a:r>
              <a:rPr lang="it-IT" sz="1400" dirty="0" err="1" smtClean="0"/>
              <a:t>Outcomes</a:t>
            </a:r>
            <a:r>
              <a:rPr lang="it-IT" sz="1400" dirty="0" smtClean="0"/>
              <a:t> </a:t>
            </a:r>
            <a:endParaRPr lang="it-IT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465964" y="833533"/>
            <a:ext cx="62904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Development status: </a:t>
            </a:r>
          </a:p>
          <a:p>
            <a:r>
              <a:rPr lang="it-IT" dirty="0" smtClean="0"/>
              <a:t>The service and </a:t>
            </a:r>
            <a:r>
              <a:rPr lang="it-IT" dirty="0" err="1" smtClean="0"/>
              <a:t>related</a:t>
            </a:r>
            <a:r>
              <a:rPr lang="it-IT" dirty="0" smtClean="0"/>
              <a:t> </a:t>
            </a:r>
            <a:r>
              <a:rPr lang="it-IT" dirty="0" err="1" smtClean="0"/>
              <a:t>products</a:t>
            </a:r>
            <a:r>
              <a:rPr lang="it-IT" dirty="0" smtClean="0"/>
              <a:t> are </a:t>
            </a:r>
            <a:r>
              <a:rPr lang="it-IT" dirty="0" err="1" smtClean="0"/>
              <a:t>available</a:t>
            </a:r>
            <a:r>
              <a:rPr lang="it-IT" dirty="0" smtClean="0"/>
              <a:t> </a:t>
            </a:r>
            <a:r>
              <a:rPr lang="it-IT" dirty="0" err="1" smtClean="0"/>
              <a:t>exploiting</a:t>
            </a:r>
            <a:r>
              <a:rPr lang="it-IT" dirty="0" smtClean="0"/>
              <a:t> the ISS and some </a:t>
            </a:r>
            <a:r>
              <a:rPr lang="it-IT" dirty="0" err="1" smtClean="0"/>
              <a:t>orbital</a:t>
            </a:r>
            <a:r>
              <a:rPr lang="it-IT" dirty="0" smtClean="0"/>
              <a:t> </a:t>
            </a:r>
            <a:r>
              <a:rPr lang="it-IT" dirty="0" err="1" smtClean="0"/>
              <a:t>capsules</a:t>
            </a:r>
            <a:r>
              <a:rPr lang="it-IT" dirty="0" smtClean="0"/>
              <a:t> (e.g. </a:t>
            </a:r>
            <a:r>
              <a:rPr lang="it-IT" dirty="0" err="1" smtClean="0"/>
              <a:t>Foton</a:t>
            </a:r>
            <a:r>
              <a:rPr lang="it-IT" dirty="0" smtClean="0"/>
              <a:t>/</a:t>
            </a:r>
            <a:r>
              <a:rPr lang="it-IT" dirty="0" err="1" smtClean="0"/>
              <a:t>Bion</a:t>
            </a:r>
            <a:r>
              <a:rPr lang="it-IT" dirty="0" smtClean="0"/>
              <a:t>)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microgravity</a:t>
            </a:r>
            <a:r>
              <a:rPr lang="it-IT" dirty="0" smtClean="0"/>
              <a:t> </a:t>
            </a:r>
            <a:r>
              <a:rPr lang="it-IT" dirty="0" err="1" smtClean="0"/>
              <a:t>platform</a:t>
            </a:r>
            <a:r>
              <a:rPr lang="it-IT" dirty="0" err="1"/>
              <a:t>s</a:t>
            </a:r>
            <a:endParaRPr lang="it-IT" dirty="0"/>
          </a:p>
          <a:p>
            <a:endParaRPr lang="it-IT" dirty="0" smtClean="0"/>
          </a:p>
          <a:p>
            <a:r>
              <a:rPr lang="it-IT" dirty="0" err="1" smtClean="0"/>
              <a:t>Envisaged</a:t>
            </a:r>
            <a:r>
              <a:rPr lang="it-IT" dirty="0" smtClean="0"/>
              <a:t> </a:t>
            </a:r>
            <a:r>
              <a:rPr lang="it-IT" dirty="0" err="1" smtClean="0"/>
              <a:t>enhancements</a:t>
            </a:r>
            <a:r>
              <a:rPr lang="it-IT" dirty="0" smtClean="0"/>
              <a:t>:</a:t>
            </a:r>
          </a:p>
          <a:p>
            <a:r>
              <a:rPr lang="it-IT" dirty="0" err="1" smtClean="0"/>
              <a:t>Implementation</a:t>
            </a:r>
            <a:r>
              <a:rPr lang="it-IT" dirty="0" smtClean="0"/>
              <a:t> on </a:t>
            </a:r>
            <a:r>
              <a:rPr lang="it-IT" dirty="0" err="1" smtClean="0"/>
              <a:t>board</a:t>
            </a:r>
            <a:r>
              <a:rPr lang="it-IT" dirty="0" smtClean="0"/>
              <a:t> new LEO </a:t>
            </a:r>
            <a:r>
              <a:rPr lang="it-IT" dirty="0" err="1" smtClean="0"/>
              <a:t>platforms</a:t>
            </a:r>
            <a:r>
              <a:rPr lang="it-IT" dirty="0" smtClean="0"/>
              <a:t> (e.g. Space Rider) and sub-</a:t>
            </a:r>
            <a:r>
              <a:rPr lang="it-IT" dirty="0" err="1" smtClean="0"/>
              <a:t>orbital</a:t>
            </a:r>
            <a:r>
              <a:rPr lang="it-IT" dirty="0" smtClean="0"/>
              <a:t> </a:t>
            </a:r>
            <a:r>
              <a:rPr lang="it-IT" dirty="0" err="1" smtClean="0"/>
              <a:t>flights</a:t>
            </a:r>
            <a:r>
              <a:rPr lang="it-IT" dirty="0" smtClean="0"/>
              <a:t>, by </a:t>
            </a:r>
            <a:r>
              <a:rPr lang="it-IT" dirty="0" err="1" smtClean="0"/>
              <a:t>adapting</a:t>
            </a:r>
            <a:r>
              <a:rPr lang="it-IT" dirty="0" smtClean="0"/>
              <a:t> the </a:t>
            </a:r>
            <a:r>
              <a:rPr lang="it-IT" dirty="0" err="1" smtClean="0"/>
              <a:t>existing</a:t>
            </a:r>
            <a:r>
              <a:rPr lang="it-IT" dirty="0" smtClean="0"/>
              <a:t> </a:t>
            </a:r>
            <a:r>
              <a:rPr lang="it-IT" dirty="0" err="1" smtClean="0"/>
              <a:t>facilities</a:t>
            </a:r>
            <a:r>
              <a:rPr lang="it-IT" dirty="0" smtClean="0"/>
              <a:t> and/or </a:t>
            </a:r>
            <a:r>
              <a:rPr lang="it-IT" dirty="0" err="1" smtClean="0"/>
              <a:t>developing</a:t>
            </a:r>
            <a:r>
              <a:rPr lang="it-IT" dirty="0" smtClean="0"/>
              <a:t> new </a:t>
            </a:r>
            <a:r>
              <a:rPr lang="it-IT" dirty="0" err="1" smtClean="0"/>
              <a:t>ones</a:t>
            </a:r>
            <a:r>
              <a:rPr lang="it-IT" dirty="0" smtClean="0"/>
              <a:t>. The standard </a:t>
            </a:r>
            <a:r>
              <a:rPr lang="it-IT" dirty="0" err="1" smtClean="0"/>
              <a:t>experiment</a:t>
            </a:r>
            <a:r>
              <a:rPr lang="it-IT" dirty="0" smtClean="0"/>
              <a:t> hardware (in the KI </a:t>
            </a:r>
            <a:r>
              <a:rPr lang="it-IT" dirty="0" err="1" smtClean="0"/>
              <a:t>catalog</a:t>
            </a:r>
            <a:r>
              <a:rPr lang="it-IT" dirty="0" smtClean="0"/>
              <a:t>)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.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Benefits </a:t>
            </a:r>
            <a:r>
              <a:rPr lang="it-IT" dirty="0" smtClean="0"/>
              <a:t>for the </a:t>
            </a:r>
            <a:r>
              <a:rPr lang="it-IT" dirty="0" err="1" smtClean="0"/>
              <a:t>citizens</a:t>
            </a:r>
            <a:r>
              <a:rPr lang="it-IT" dirty="0" smtClean="0"/>
              <a:t>:</a:t>
            </a:r>
          </a:p>
          <a:p>
            <a:r>
              <a:rPr lang="it-IT" dirty="0" err="1" smtClean="0"/>
              <a:t>Research</a:t>
            </a:r>
            <a:r>
              <a:rPr lang="it-IT" dirty="0" smtClean="0"/>
              <a:t> </a:t>
            </a:r>
            <a:r>
              <a:rPr lang="it-IT" dirty="0" err="1" smtClean="0"/>
              <a:t>opportunities</a:t>
            </a:r>
            <a:r>
              <a:rPr lang="it-IT" dirty="0" smtClean="0"/>
              <a:t> in </a:t>
            </a:r>
            <a:r>
              <a:rPr lang="it-IT" dirty="0" err="1" smtClean="0"/>
              <a:t>microgravity</a:t>
            </a:r>
            <a:r>
              <a:rPr lang="it-IT" dirty="0" smtClean="0"/>
              <a:t> to a </a:t>
            </a:r>
            <a:r>
              <a:rPr lang="it-IT" dirty="0" err="1" smtClean="0"/>
              <a:t>greater</a:t>
            </a:r>
            <a:r>
              <a:rPr lang="it-IT" dirty="0" smtClean="0"/>
              <a:t> </a:t>
            </a:r>
            <a:r>
              <a:rPr lang="it-IT" dirty="0" err="1" smtClean="0"/>
              <a:t>extent</a:t>
            </a:r>
            <a:r>
              <a:rPr lang="it-IT" dirty="0" smtClean="0"/>
              <a:t>, </a:t>
            </a:r>
            <a:r>
              <a:rPr lang="it-IT" dirty="0" err="1" smtClean="0"/>
              <a:t>whose</a:t>
            </a:r>
            <a:r>
              <a:rPr lang="it-IT" dirty="0" smtClean="0"/>
              <a:t> </a:t>
            </a:r>
            <a:r>
              <a:rPr lang="it-IT" dirty="0" err="1" smtClean="0"/>
              <a:t>results</a:t>
            </a:r>
            <a:r>
              <a:rPr lang="it-IT" dirty="0" smtClean="0"/>
              <a:t> can be </a:t>
            </a:r>
            <a:r>
              <a:rPr lang="it-IT" dirty="0" err="1" smtClean="0"/>
              <a:t>applied</a:t>
            </a:r>
            <a:r>
              <a:rPr lang="it-IT" dirty="0" smtClean="0"/>
              <a:t> to </a:t>
            </a:r>
            <a:r>
              <a:rPr lang="it-IT" dirty="0" err="1" smtClean="0"/>
              <a:t>several</a:t>
            </a:r>
            <a:r>
              <a:rPr lang="it-IT" dirty="0" smtClean="0"/>
              <a:t> </a:t>
            </a:r>
            <a:r>
              <a:rPr lang="it-IT" dirty="0" err="1" smtClean="0"/>
              <a:t>application</a:t>
            </a:r>
            <a:r>
              <a:rPr lang="it-IT" dirty="0" smtClean="0"/>
              <a:t> </a:t>
            </a:r>
            <a:r>
              <a:rPr lang="it-IT" dirty="0" err="1" smtClean="0"/>
              <a:t>domains</a:t>
            </a:r>
            <a:r>
              <a:rPr lang="it-IT" dirty="0" smtClean="0"/>
              <a:t>.</a:t>
            </a:r>
          </a:p>
          <a:p>
            <a:r>
              <a:rPr lang="it-IT" dirty="0" smtClean="0"/>
              <a:t>For </a:t>
            </a:r>
            <a:r>
              <a:rPr lang="it-IT" dirty="0" err="1" smtClean="0"/>
              <a:t>instance</a:t>
            </a:r>
            <a:r>
              <a:rPr lang="it-IT" dirty="0" smtClean="0"/>
              <a:t>, </a:t>
            </a:r>
            <a:r>
              <a:rPr lang="en-GB" dirty="0" smtClean="0"/>
              <a:t>studying </a:t>
            </a:r>
            <a:r>
              <a:rPr lang="en-GB" dirty="0"/>
              <a:t>and understanding biology mechanisms related to </a:t>
            </a:r>
            <a:r>
              <a:rPr lang="en-GB" dirty="0" smtClean="0"/>
              <a:t>gravity can introduce </a:t>
            </a:r>
            <a:r>
              <a:rPr lang="en-GB" dirty="0"/>
              <a:t>new therapies in the health sector.</a:t>
            </a:r>
            <a:r>
              <a:rPr lang="it-IT" dirty="0" smtClean="0"/>
              <a:t> 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0168471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382</Words>
  <Application>Microsoft Office PowerPoint</Application>
  <PresentationFormat>Presentazione su schermo (4:3)</PresentationFormat>
  <Paragraphs>57</Paragraphs>
  <Slides>4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Arial</vt:lpstr>
      <vt:lpstr>Calibri</vt:lpstr>
      <vt:lpstr>Times New Roman</vt:lpstr>
      <vt:lpstr>Wingdings</vt:lpstr>
      <vt:lpstr>Tema di Office</vt:lpstr>
      <vt:lpstr>MSPhotoEd.3</vt:lpstr>
      <vt:lpstr>Fast and direct access to microgravity research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mbpro</dc:creator>
  <cp:lastModifiedBy>Alessandro Donati</cp:lastModifiedBy>
  <cp:revision>13</cp:revision>
  <dcterms:created xsi:type="dcterms:W3CDTF">2018-02-24T06:15:43Z</dcterms:created>
  <dcterms:modified xsi:type="dcterms:W3CDTF">2018-03-13T09:31:02Z</dcterms:modified>
</cp:coreProperties>
</file>