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1" r:id="rId3"/>
    <p:sldId id="376" r:id="rId4"/>
    <p:sldId id="387" r:id="rId5"/>
    <p:sldId id="388" r:id="rId6"/>
    <p:sldId id="348" r:id="rId7"/>
    <p:sldId id="386" r:id="rId8"/>
    <p:sldId id="369" r:id="rId9"/>
    <p:sldId id="380" r:id="rId10"/>
    <p:sldId id="382" r:id="rId11"/>
    <p:sldId id="309" r:id="rId12"/>
  </p:sldIdLst>
  <p:sldSz cx="9144000" cy="6858000" type="screen4x3"/>
  <p:notesSz cx="7023100" cy="9309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4" autoAdjust="0"/>
    <p:restoredTop sz="86331" autoAdjust="0"/>
  </p:normalViewPr>
  <p:slideViewPr>
    <p:cSldViewPr>
      <p:cViewPr varScale="1">
        <p:scale>
          <a:sx n="91" d="100"/>
          <a:sy n="91" d="100"/>
        </p:scale>
        <p:origin x="-130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891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7569" y="0"/>
            <a:ext cx="3043891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0569E-D42B-4C30-8196-5B7BB934088C}" type="datetimeFigureOut">
              <a:rPr lang="it-IT" smtClean="0"/>
              <a:pPr/>
              <a:t>03/06/2015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42154"/>
            <a:ext cx="3043891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7569" y="8842154"/>
            <a:ext cx="3043891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ABA11-88A0-462E-95CF-FCB9CEF2A2B7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224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4B12-BD88-436F-98DA-7F4AB4455456}" type="datetimeFigureOut">
              <a:rPr lang="it-IT" smtClean="0"/>
              <a:pPr/>
              <a:t>03/06/2015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DD981-80D9-4756-8198-1167CFF782C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240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D981-80D9-4756-8198-1167CFF782C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909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D981-80D9-4756-8198-1167CFF782C0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095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DD981-80D9-4756-8198-1167CFF782C0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111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590987-2768-4185-8CDC-2A3580FDCCCE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816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611-01D9-473E-B6A6-5DC87F4367BB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7986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6F1-F6AB-45D4-87CA-C4AD22F04D46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163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E14-F00F-4E82-8328-A94DC0D57903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6534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8104-9635-45D5-B1AA-507C6F9D3FDE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4874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9EE4-2D12-48F2-929F-89EC87B19178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692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D707-3BFA-4163-B84C-7D5B5E099C3C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3777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ACB-78CC-4FC8-9FD4-1C3B9A01D772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64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F2A0-A793-477C-9D78-5CD50712708E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016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B3E9-B170-41BC-A6CD-E01F17124DFB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2576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96A6-CD7B-4E42-86D7-B485610D4573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074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A97F-3E87-4117-A72B-F9E2FA2082F5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172400" y="6093296"/>
            <a:ext cx="477416" cy="365125"/>
          </a:xfrm>
        </p:spPr>
        <p:txBody>
          <a:bodyPr/>
          <a:lstStyle>
            <a:lvl1pPr>
              <a:defRPr i="1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359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90D42-1074-4A2C-B891-077E53E356D8}" type="datetime1">
              <a:rPr lang="it-IT" smtClean="0"/>
              <a:pPr/>
              <a:t>03/06/2015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BF3F-0FD9-4CF6-9474-F6E7C1773FC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072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0" y="1925543"/>
            <a:ext cx="9144000" cy="223224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The 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</a:rPr>
              <a:t>dimension of space in </a:t>
            </a:r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Lombardy’s 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</a:rPr>
              <a:t>S3 strategy</a:t>
            </a:r>
            <a:endParaRPr lang="it-IT" sz="2800" b="1" i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43651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 smtClean="0">
                <a:latin typeface="Calibri" panose="020F0502020204030204" pitchFamily="34" charset="0"/>
              </a:rPr>
              <a:t>Brussels</a:t>
            </a:r>
            <a:r>
              <a:rPr lang="it-IT" dirty="0" smtClean="0">
                <a:latin typeface="Calibri" panose="020F0502020204030204" pitchFamily="34" charset="0"/>
              </a:rPr>
              <a:t>, 28 </a:t>
            </a:r>
            <a:r>
              <a:rPr lang="it-IT" dirty="0" err="1" smtClean="0">
                <a:latin typeface="Calibri" panose="020F0502020204030204" pitchFamily="34" charset="0"/>
              </a:rPr>
              <a:t>May</a:t>
            </a:r>
            <a:r>
              <a:rPr lang="it-IT" dirty="0" smtClean="0">
                <a:latin typeface="Calibri" panose="020F0502020204030204" pitchFamily="34" charset="0"/>
              </a:rPr>
              <a:t> 2015</a:t>
            </a:r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119675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SPACE4Growth and Jobs: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The role of regional policies and </a:t>
            </a:r>
            <a:r>
              <a:rPr lang="en-US" dirty="0" smtClean="0">
                <a:latin typeface="Calibri" panose="020F0502020204030204" pitchFamily="34" charset="0"/>
              </a:rPr>
              <a:t>programs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1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0" y="1556792"/>
            <a:ext cx="889247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just"/>
            <a:r>
              <a:rPr lang="it-IT" sz="2400" b="1" u="sng" dirty="0" err="1" smtClean="0"/>
              <a:t>MoU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between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Lombardy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Region</a:t>
            </a:r>
            <a:r>
              <a:rPr lang="it-IT" sz="2400" b="1" u="sng" dirty="0" smtClean="0"/>
              <a:t> and </a:t>
            </a:r>
            <a:r>
              <a:rPr lang="it-IT" sz="2400" b="1" u="sng" dirty="0" err="1" smtClean="0"/>
              <a:t>Italian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Minister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for</a:t>
            </a:r>
            <a:r>
              <a:rPr lang="it-IT" sz="2400" b="1" u="sng" dirty="0" smtClean="0"/>
              <a:t> </a:t>
            </a:r>
            <a:r>
              <a:rPr lang="it-IT" sz="2400" b="1" u="sng" dirty="0" err="1" smtClean="0"/>
              <a:t>Research</a:t>
            </a:r>
            <a:r>
              <a:rPr lang="it-IT" sz="2400" b="1" u="sng" dirty="0" smtClean="0"/>
              <a:t> and </a:t>
            </a:r>
            <a:r>
              <a:rPr lang="it-IT" sz="2400" b="1" u="sng" dirty="0" err="1" smtClean="0"/>
              <a:t>Education</a:t>
            </a:r>
            <a:r>
              <a:rPr lang="it-IT" sz="2000" dirty="0" smtClean="0"/>
              <a:t>(</a:t>
            </a:r>
            <a:r>
              <a:rPr lang="it-IT" sz="2000" dirty="0" err="1" smtClean="0"/>
              <a:t>dicember</a:t>
            </a:r>
            <a:r>
              <a:rPr lang="it-IT" sz="2000" dirty="0" smtClean="0"/>
              <a:t> 2010</a:t>
            </a:r>
            <a:r>
              <a:rPr lang="it-IT" sz="2000" dirty="0"/>
              <a:t>) </a:t>
            </a:r>
            <a:endParaRPr lang="it-IT" sz="2000" dirty="0" smtClean="0"/>
          </a:p>
          <a:p>
            <a:pPr marL="179388" algn="just"/>
            <a:r>
              <a:rPr lang="it-IT" sz="2000" dirty="0" smtClean="0"/>
              <a:t>Joint call - 2011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submit</a:t>
            </a:r>
            <a:r>
              <a:rPr lang="it-IT" sz="2000" dirty="0" smtClean="0"/>
              <a:t> </a:t>
            </a:r>
            <a:r>
              <a:rPr lang="it-IT" sz="2000" dirty="0" err="1" smtClean="0"/>
              <a:t>R&amp;D</a:t>
            </a:r>
            <a:r>
              <a:rPr lang="it-IT" sz="2000" dirty="0" smtClean="0"/>
              <a:t> </a:t>
            </a:r>
            <a:r>
              <a:rPr lang="it-IT" sz="2000" dirty="0" err="1" smtClean="0"/>
              <a:t>projects</a:t>
            </a:r>
            <a:r>
              <a:rPr lang="it-IT" sz="2000" dirty="0" smtClean="0"/>
              <a:t>, in </a:t>
            </a:r>
            <a:r>
              <a:rPr lang="it-IT" sz="2000" dirty="0" err="1" smtClean="0"/>
              <a:t>particular</a:t>
            </a:r>
            <a:r>
              <a:rPr lang="it-IT" sz="2000" dirty="0" smtClean="0"/>
              <a:t> </a:t>
            </a:r>
            <a:r>
              <a:rPr lang="it-IT" sz="2000" b="1" dirty="0" smtClean="0">
                <a:solidFill>
                  <a:schemeClr val="accent1"/>
                </a:solidFill>
              </a:rPr>
              <a:t>10 M </a:t>
            </a:r>
            <a:r>
              <a:rPr lang="it-IT" sz="2000" b="1" dirty="0" err="1" smtClean="0">
                <a:solidFill>
                  <a:schemeClr val="accent1"/>
                </a:solidFill>
              </a:rPr>
              <a:t>euros</a:t>
            </a:r>
            <a:r>
              <a:rPr 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 err="1" smtClean="0">
                <a:solidFill>
                  <a:schemeClr val="accent1"/>
                </a:solidFill>
              </a:rPr>
              <a:t>for</a:t>
            </a:r>
            <a:r>
              <a:rPr 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 err="1" smtClean="0">
                <a:solidFill>
                  <a:schemeClr val="accent1"/>
                </a:solidFill>
              </a:rPr>
              <a:t>aerospace</a:t>
            </a:r>
            <a:r>
              <a:rPr 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 err="1" smtClean="0">
                <a:solidFill>
                  <a:schemeClr val="accent1"/>
                </a:solidFill>
              </a:rPr>
              <a:t>sector</a:t>
            </a:r>
            <a:r>
              <a:rPr lang="it-IT" sz="2000" dirty="0" smtClean="0"/>
              <a:t>;</a:t>
            </a:r>
          </a:p>
          <a:p>
            <a:pPr marL="179388" algn="just"/>
            <a:endParaRPr lang="it-IT" sz="2000" dirty="0" smtClean="0"/>
          </a:p>
          <a:p>
            <a:pPr marL="179388" algn="just"/>
            <a:endParaRPr lang="it-IT" sz="2000" dirty="0"/>
          </a:p>
          <a:p>
            <a:pPr marL="179388" algn="just"/>
            <a:r>
              <a:rPr lang="it-IT" sz="2000" b="1" dirty="0" err="1" smtClean="0"/>
              <a:t>MoU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between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Lombardy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Region</a:t>
            </a:r>
            <a:r>
              <a:rPr lang="it-IT" sz="2000" b="1" dirty="0" smtClean="0"/>
              <a:t> and </a:t>
            </a:r>
            <a:r>
              <a:rPr lang="it-IT" sz="2000" b="1" dirty="0" err="1" smtClean="0"/>
              <a:t>Italian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Research</a:t>
            </a:r>
            <a:r>
              <a:rPr lang="it-IT" sz="2000" b="1" dirty="0" smtClean="0"/>
              <a:t> Center (CNR) </a:t>
            </a:r>
            <a:r>
              <a:rPr lang="it-IT" sz="2000" dirty="0" smtClean="0"/>
              <a:t>(</a:t>
            </a:r>
            <a:r>
              <a:rPr lang="it-IT" sz="2000" dirty="0" err="1" smtClean="0"/>
              <a:t>July</a:t>
            </a:r>
            <a:r>
              <a:rPr lang="it-IT" sz="2000" dirty="0" smtClean="0"/>
              <a:t> </a:t>
            </a:r>
            <a:r>
              <a:rPr lang="it-IT" sz="2000" dirty="0"/>
              <a:t>2012) </a:t>
            </a:r>
            <a:endParaRPr lang="it-IT" sz="2000" dirty="0" smtClean="0"/>
          </a:p>
          <a:p>
            <a:pPr marL="179388" algn="just"/>
            <a:r>
              <a:rPr lang="it-IT" sz="2000" dirty="0" smtClean="0"/>
              <a:t>On </a:t>
            </a:r>
            <a:r>
              <a:rPr lang="it-IT" sz="2000" dirty="0" err="1" smtClean="0"/>
              <a:t>going</a:t>
            </a:r>
            <a:r>
              <a:rPr lang="it-IT" sz="2000" dirty="0" smtClean="0"/>
              <a:t> joint project</a:t>
            </a:r>
            <a:r>
              <a:rPr lang="it-IT" sz="2000" b="1" dirty="0" smtClean="0">
                <a:solidFill>
                  <a:schemeClr val="accent1"/>
                </a:solidFill>
              </a:rPr>
              <a:t> </a:t>
            </a:r>
            <a:r>
              <a:rPr lang="it-IT" sz="2000" b="1" dirty="0">
                <a:solidFill>
                  <a:schemeClr val="accent1"/>
                </a:solidFill>
              </a:rPr>
              <a:t>“SPACE4AGRI” </a:t>
            </a:r>
            <a:r>
              <a:rPr lang="it-IT" sz="2000" dirty="0" smtClean="0"/>
              <a:t>(budget 1.374.750,00). </a:t>
            </a:r>
          </a:p>
          <a:p>
            <a:endParaRPr lang="it-IT" sz="20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-8781" y="319349"/>
            <a:ext cx="91440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marL="93663"/>
            <a:r>
              <a:rPr lang="it-IT" dirty="0">
                <a:solidFill>
                  <a:schemeClr val="accent1"/>
                </a:solidFill>
                <a:latin typeface="Calibri" pitchFamily="34" charset="0"/>
              </a:rPr>
              <a:t>AEROSPACE </a:t>
            </a:r>
            <a:r>
              <a:rPr lang="it-IT" altLang="it-IT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:</a:t>
            </a:r>
            <a:r>
              <a:rPr lang="it-IT" altLang="it-IT" kern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 smtClean="0">
                <a:solidFill>
                  <a:schemeClr val="accent1"/>
                </a:solidFill>
                <a:latin typeface="+mn-lt"/>
              </a:rPr>
              <a:t>what</a:t>
            </a:r>
            <a:r>
              <a:rPr lang="it-IT" altLang="it-IT" sz="3200" i="1" kern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 smtClean="0">
                <a:solidFill>
                  <a:schemeClr val="accent1"/>
                </a:solidFill>
                <a:latin typeface="+mn-lt"/>
              </a:rPr>
              <a:t>has</a:t>
            </a:r>
            <a:r>
              <a:rPr lang="it-IT" altLang="it-IT" sz="3200" i="1" kern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 smtClean="0">
                <a:solidFill>
                  <a:schemeClr val="accent1"/>
                </a:solidFill>
                <a:latin typeface="+mn-lt"/>
              </a:rPr>
              <a:t>already</a:t>
            </a:r>
            <a:r>
              <a:rPr lang="it-IT" altLang="it-IT" sz="3200" i="1" kern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 smtClean="0">
                <a:solidFill>
                  <a:schemeClr val="accent1"/>
                </a:solidFill>
                <a:latin typeface="+mn-lt"/>
              </a:rPr>
              <a:t>been</a:t>
            </a:r>
            <a:r>
              <a:rPr lang="it-IT" altLang="it-IT" sz="3200" i="1" kern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 smtClean="0">
                <a:solidFill>
                  <a:schemeClr val="accent1"/>
                </a:solidFill>
                <a:latin typeface="+mn-lt"/>
              </a:rPr>
              <a:t>done</a:t>
            </a:r>
            <a:endParaRPr lang="it-IT" altLang="it-IT" sz="3200" i="1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0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836712"/>
            <a:ext cx="746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it-IT" b="1" kern="0" dirty="0">
              <a:solidFill>
                <a:srgbClr val="008000"/>
              </a:solidFill>
              <a:latin typeface="Arial"/>
              <a:cs typeface="Arial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it-IT" b="1" kern="0" dirty="0">
              <a:solidFill>
                <a:srgbClr val="008000"/>
              </a:solidFill>
              <a:latin typeface="Arial"/>
              <a:cs typeface="Arial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it-IT" sz="2000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sz="3200" dirty="0">
                <a:latin typeface="Arial" charset="0"/>
                <a:cs typeface="Arial" charset="0"/>
              </a:rPr>
              <a:t>Leonardo Lorusso</a:t>
            </a: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it-IT" sz="2000" dirty="0">
              <a:latin typeface="Arial" charset="0"/>
              <a:cs typeface="Arial" charset="0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it-IT" dirty="0" err="1" smtClean="0">
                <a:latin typeface="Arial" charset="0"/>
                <a:cs typeface="Arial" charset="0"/>
              </a:rPr>
              <a:t>Lombardy</a:t>
            </a:r>
            <a:r>
              <a:rPr lang="it-IT" dirty="0" smtClean="0">
                <a:latin typeface="Arial" charset="0"/>
                <a:cs typeface="Arial" charset="0"/>
              </a:rPr>
              <a:t> </a:t>
            </a:r>
            <a:r>
              <a:rPr lang="it-IT" dirty="0" err="1" smtClean="0">
                <a:latin typeface="Arial" charset="0"/>
                <a:cs typeface="Arial" charset="0"/>
              </a:rPr>
              <a:t>Region</a:t>
            </a:r>
            <a:r>
              <a:rPr lang="it-IT" dirty="0" smtClean="0">
                <a:latin typeface="Arial" charset="0"/>
                <a:cs typeface="Arial" charset="0"/>
              </a:rPr>
              <a:t> </a:t>
            </a:r>
            <a:r>
              <a:rPr lang="it-IT" dirty="0" err="1" smtClean="0">
                <a:latin typeface="Arial" charset="0"/>
                <a:cs typeface="Arial" charset="0"/>
              </a:rPr>
              <a:t>Delegation</a:t>
            </a:r>
            <a:r>
              <a:rPr lang="it-IT" dirty="0" smtClean="0">
                <a:latin typeface="Arial" charset="0"/>
                <a:cs typeface="Arial" charset="0"/>
              </a:rPr>
              <a:t> </a:t>
            </a:r>
            <a:r>
              <a:rPr lang="it-IT" dirty="0" err="1" smtClean="0">
                <a:latin typeface="Arial" charset="0"/>
                <a:cs typeface="Arial" charset="0"/>
              </a:rPr>
              <a:t>to</a:t>
            </a:r>
            <a:r>
              <a:rPr lang="it-IT" dirty="0" smtClean="0">
                <a:latin typeface="Arial" charset="0"/>
                <a:cs typeface="Arial" charset="0"/>
              </a:rPr>
              <a:t> the EU</a:t>
            </a:r>
            <a:endParaRPr lang="it-IT" dirty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it-IT" sz="14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it-IT" sz="1400" dirty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it-IT" sz="1400" dirty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it-IT" sz="1200" dirty="0">
                <a:latin typeface="Arial" charset="0"/>
                <a:cs typeface="Arial" charset="0"/>
              </a:rPr>
              <a:t>Tel +32 2 518 7600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it-IT" sz="1200" dirty="0">
                <a:latin typeface="Arial" charset="0"/>
                <a:cs typeface="Arial" charset="0"/>
              </a:rPr>
              <a:t>Fax +32 2 518 7626</a:t>
            </a:r>
          </a:p>
          <a:p>
            <a:pPr algn="ctr">
              <a:buFont typeface="Wingdings" pitchFamily="2" charset="2"/>
              <a:buNone/>
              <a:defRPr/>
            </a:pPr>
            <a:endParaRPr lang="it-IT" sz="1200" dirty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it-IT" sz="1200" dirty="0">
                <a:latin typeface="Arial" charset="0"/>
                <a:cs typeface="Arial" charset="0"/>
              </a:rPr>
              <a:t>leonardo_lorusso@regione.lombardia.it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it-IT" sz="1200" dirty="0">
                <a:latin typeface="Arial" charset="0"/>
                <a:cs typeface="Arial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it-IT" sz="1200" dirty="0">
                <a:latin typeface="Arial" charset="0"/>
                <a:cs typeface="Arial" charset="0"/>
              </a:rPr>
              <a:t>2, </a:t>
            </a:r>
            <a:r>
              <a:rPr lang="it-IT" sz="1200" dirty="0" err="1">
                <a:latin typeface="Arial" charset="0"/>
                <a:cs typeface="Arial" charset="0"/>
              </a:rPr>
              <a:t>place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  <a:r>
              <a:rPr lang="it-IT" sz="1200" dirty="0" err="1">
                <a:latin typeface="Arial" charset="0"/>
                <a:cs typeface="Arial" charset="0"/>
              </a:rPr>
              <a:t>du</a:t>
            </a:r>
            <a:r>
              <a:rPr lang="it-IT" sz="1200" dirty="0">
                <a:latin typeface="Arial" charset="0"/>
                <a:cs typeface="Arial" charset="0"/>
              </a:rPr>
              <a:t> </a:t>
            </a:r>
            <a:r>
              <a:rPr lang="it-IT" sz="1200" dirty="0" err="1">
                <a:latin typeface="Arial" charset="0"/>
                <a:cs typeface="Arial" charset="0"/>
              </a:rPr>
              <a:t>Champ</a:t>
            </a:r>
            <a:r>
              <a:rPr lang="it-IT" sz="1200" dirty="0">
                <a:latin typeface="Arial" charset="0"/>
                <a:cs typeface="Arial" charset="0"/>
              </a:rPr>
              <a:t> de </a:t>
            </a:r>
            <a:r>
              <a:rPr lang="it-IT" sz="1200" dirty="0" err="1">
                <a:latin typeface="Arial" charset="0"/>
                <a:cs typeface="Arial" charset="0"/>
              </a:rPr>
              <a:t>Mars</a:t>
            </a:r>
            <a:endParaRPr lang="it-IT" sz="1200" dirty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it-IT" sz="1200" dirty="0">
                <a:latin typeface="Arial" charset="0"/>
                <a:cs typeface="Arial" charset="0"/>
              </a:rPr>
              <a:t>1050 - Bruxelles</a:t>
            </a:r>
          </a:p>
        </p:txBody>
      </p:sp>
    </p:spTree>
    <p:extLst>
      <p:ext uri="{BB962C8B-B14F-4D97-AF65-F5344CB8AC3E}">
        <p14:creationId xmlns:p14="http://schemas.microsoft.com/office/powerpoint/2010/main" xmlns="" val="291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22"/>
          <p:cNvSpPr txBox="1">
            <a:spLocks noChangeArrowheads="1"/>
          </p:cNvSpPr>
          <p:nvPr/>
        </p:nvSpPr>
        <p:spPr bwMode="auto">
          <a:xfrm>
            <a:off x="208799" y="907200"/>
            <a:ext cx="81796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ü"/>
            </a:pPr>
            <a:endParaRPr lang="en-US" sz="2000" dirty="0" smtClean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000" dirty="0" smtClean="0">
                <a:cs typeface="Helvetica" pitchFamily="34" charset="0"/>
              </a:rPr>
              <a:t>Surface area: 23,836 </a:t>
            </a:r>
            <a:r>
              <a:rPr lang="en-US" altLang="en-US" sz="2000" dirty="0">
                <a:latin typeface="+mn-lt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km</a:t>
            </a:r>
            <a:r>
              <a:rPr lang="en-US" altLang="en-US" sz="2000" baseline="30000" dirty="0">
                <a:latin typeface="+mn-lt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2</a:t>
            </a:r>
            <a:endParaRPr lang="en-US" sz="2000" dirty="0" smtClean="0">
              <a:latin typeface="+mn-lt"/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1000" dirty="0" smtClean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000" dirty="0" smtClean="0">
                <a:cs typeface="Helvetica" pitchFamily="34" charset="0"/>
              </a:rPr>
              <a:t>Resident population: </a:t>
            </a:r>
            <a:r>
              <a:rPr lang="it-IT" altLang="it-IT" sz="2000" dirty="0"/>
              <a:t>9.973.397</a:t>
            </a:r>
            <a:endParaRPr lang="en-US" sz="2000" dirty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1000" dirty="0">
              <a:latin typeface="+mn-lt"/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000" dirty="0">
                <a:cs typeface="Helvetica" pitchFamily="34" charset="0"/>
              </a:rPr>
              <a:t>GDP  </a:t>
            </a:r>
            <a:r>
              <a:rPr lang="en-US" sz="2000" dirty="0" smtClean="0">
                <a:cs typeface="Helvetica" pitchFamily="34" charset="0"/>
              </a:rPr>
              <a:t>331.405 </a:t>
            </a:r>
            <a:r>
              <a:rPr lang="en-US" sz="2000" dirty="0">
                <a:cs typeface="Helvetica" pitchFamily="34" charset="0"/>
              </a:rPr>
              <a:t>million euro           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1000" dirty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000" dirty="0" smtClean="0">
                <a:cs typeface="Helvetica" pitchFamily="34" charset="0"/>
              </a:rPr>
              <a:t>952.013 companies  </a:t>
            </a:r>
            <a:r>
              <a:rPr lang="en-US" sz="2000" dirty="0">
                <a:cs typeface="Helvetica" pitchFamily="34" charset="0"/>
              </a:rPr>
              <a:t>(mainly SMEs)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1000" dirty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000" dirty="0" smtClean="0">
                <a:cs typeface="Helvetica" pitchFamily="34" charset="0"/>
              </a:rPr>
              <a:t>14 </a:t>
            </a:r>
            <a:r>
              <a:rPr lang="en-US" sz="2000" dirty="0">
                <a:cs typeface="Helvetica" pitchFamily="34" charset="0"/>
              </a:rPr>
              <a:t>universities </a:t>
            </a:r>
            <a:r>
              <a:rPr lang="en-US" sz="2000" dirty="0" smtClean="0">
                <a:cs typeface="Helvetica" pitchFamily="34" charset="0"/>
              </a:rPr>
              <a:t>offering  </a:t>
            </a:r>
            <a:r>
              <a:rPr lang="en-US" sz="2000" dirty="0">
                <a:cs typeface="Helvetica" pitchFamily="34" charset="0"/>
              </a:rPr>
              <a:t>the whole spectrum of academic </a:t>
            </a:r>
            <a:r>
              <a:rPr lang="en-US" sz="2000" dirty="0" smtClean="0">
                <a:cs typeface="Helvetica" pitchFamily="34" charset="0"/>
              </a:rPr>
              <a:t>education – 275.899 students earning high-school diplomas</a:t>
            </a:r>
            <a:endParaRPr lang="en-US" sz="2000" dirty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1000" dirty="0">
              <a:cs typeface="Helvetica" pitchFamily="34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000" dirty="0">
                <a:cs typeface="Helvetica" pitchFamily="34" charset="0"/>
              </a:rPr>
              <a:t>an extended public and private research systems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Lombardia </a:t>
            </a:r>
            <a:r>
              <a:rPr lang="it-IT" sz="2800" b="1" i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in a </a:t>
            </a:r>
            <a:r>
              <a:rPr lang="it-IT" sz="2800" b="1" i="1" kern="0" noProof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nutshell</a:t>
            </a:r>
            <a:endParaRPr lang="it-IT" sz="3200" b="1" i="1" kern="0" noProof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331" y="204608"/>
            <a:ext cx="3723125" cy="2792344"/>
          </a:xfrm>
          <a:prstGeom prst="rect">
            <a:avLst/>
          </a:prstGeom>
        </p:spPr>
      </p:pic>
      <p:sp>
        <p:nvSpPr>
          <p:cNvPr id="10" name="CasellaDiTesto 22"/>
          <p:cNvSpPr txBox="1">
            <a:spLocks noChangeArrowheads="1"/>
          </p:cNvSpPr>
          <p:nvPr/>
        </p:nvSpPr>
        <p:spPr bwMode="auto">
          <a:xfrm>
            <a:off x="4139952" y="4328517"/>
            <a:ext cx="500404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Helvetica" pitchFamily="34" charset="0"/>
              </a:rPr>
              <a:t>Lombardy in </a:t>
            </a:r>
            <a:r>
              <a:rPr lang="it-IT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Helvetica" pitchFamily="34" charset="0"/>
              </a:rPr>
              <a:t>Italy</a:t>
            </a:r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Helvetica" pitchFamily="34" charset="0"/>
              </a:rPr>
              <a:t> …</a:t>
            </a:r>
          </a:p>
          <a:p>
            <a:pPr eaLnBrk="1" hangingPunct="1"/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Surface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 area: 7.9 %</a:t>
            </a:r>
          </a:p>
          <a:p>
            <a:pPr eaLnBrk="1" hangingPunct="1"/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Population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: 16.8 %</a:t>
            </a:r>
          </a:p>
          <a:p>
            <a:pPr eaLnBrk="1" hangingPunct="1"/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Population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 </a:t>
            </a:r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density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: +2.07 </a:t>
            </a:r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times</a:t>
            </a:r>
            <a:endParaRPr lang="it-IT" sz="2000" dirty="0" smtClean="0">
              <a:solidFill>
                <a:schemeClr val="bg1">
                  <a:lumMod val="50000"/>
                </a:schemeClr>
              </a:solidFill>
              <a:cs typeface="Helvetica" pitchFamily="34" charset="0"/>
            </a:endParaRPr>
          </a:p>
          <a:p>
            <a:pPr eaLnBrk="1" hangingPunct="1"/>
            <a:r>
              <a:rPr lang="it-IT" sz="2000" dirty="0" err="1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GdP</a:t>
            </a:r>
            <a:r>
              <a:rPr lang="it-IT" sz="2000" dirty="0" smtClean="0">
                <a:solidFill>
                  <a:schemeClr val="bg1">
                    <a:lumMod val="50000"/>
                  </a:schemeClr>
                </a:solidFill>
                <a:cs typeface="Helvetica" pitchFamily="34" charset="0"/>
              </a:rPr>
              <a:t>: 20.4%</a:t>
            </a:r>
            <a:endParaRPr lang="en-US" sz="2000" dirty="0">
              <a:solidFill>
                <a:schemeClr val="bg1">
                  <a:lumMod val="50000"/>
                </a:schemeClr>
              </a:solidFill>
              <a:cs typeface="Helvetica" pitchFamily="34" charset="0"/>
            </a:endParaRPr>
          </a:p>
        </p:txBody>
      </p:sp>
      <p:sp>
        <p:nvSpPr>
          <p:cNvPr id="11" name="Rectangle 14"/>
          <p:cNvSpPr>
            <a:spLocks/>
          </p:cNvSpPr>
          <p:nvPr/>
        </p:nvSpPr>
        <p:spPr bwMode="auto">
          <a:xfrm>
            <a:off x="37852" y="6170052"/>
            <a:ext cx="4102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i="1" dirty="0">
                <a:latin typeface="Century Gothic" pitchFamily="34" charset="0"/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t>Source: processing of ISTAT data 2014</a:t>
            </a:r>
          </a:p>
        </p:txBody>
      </p:sp>
    </p:spTree>
    <p:extLst>
      <p:ext uri="{BB962C8B-B14F-4D97-AF65-F5344CB8AC3E}">
        <p14:creationId xmlns:p14="http://schemas.microsoft.com/office/powerpoint/2010/main" xmlns="" val="33199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CasellaDiTesto 22"/>
          <p:cNvSpPr txBox="1">
            <a:spLocks noChangeArrowheads="1"/>
          </p:cNvSpPr>
          <p:nvPr/>
        </p:nvSpPr>
        <p:spPr bwMode="auto">
          <a:xfrm>
            <a:off x="212506" y="3312726"/>
            <a:ext cx="8718986" cy="27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r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b="1" dirty="0" smtClean="0"/>
              <a:t>16 </a:t>
            </a:r>
            <a:r>
              <a:rPr lang="it-IT" b="1" dirty="0"/>
              <a:t>industrial </a:t>
            </a:r>
            <a:r>
              <a:rPr lang="it-IT" b="1" dirty="0" err="1"/>
              <a:t>districts</a:t>
            </a:r>
            <a:r>
              <a:rPr lang="it-IT" b="1" dirty="0"/>
              <a:t> (</a:t>
            </a:r>
            <a:r>
              <a:rPr lang="it-IT" dirty="0" err="1"/>
              <a:t>geographical</a:t>
            </a:r>
            <a:r>
              <a:rPr lang="it-IT" dirty="0"/>
              <a:t> </a:t>
            </a:r>
            <a:r>
              <a:rPr lang="it-IT" dirty="0" err="1"/>
              <a:t>proximity</a:t>
            </a:r>
            <a:r>
              <a:rPr lang="it-IT" dirty="0"/>
              <a:t>  and </a:t>
            </a:r>
            <a:r>
              <a:rPr lang="it-IT" dirty="0" err="1"/>
              <a:t>sectorial</a:t>
            </a:r>
            <a:r>
              <a:rPr lang="it-IT" dirty="0"/>
              <a:t> specialisation)</a:t>
            </a:r>
          </a:p>
          <a:p>
            <a:pPr marL="342900" lvl="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b="1" dirty="0"/>
              <a:t>5 </a:t>
            </a:r>
            <a:r>
              <a:rPr lang="it-IT" b="1" dirty="0" err="1"/>
              <a:t>metadistricts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integration</a:t>
            </a:r>
            <a:r>
              <a:rPr lang="it-IT" dirty="0"/>
              <a:t> to </a:t>
            </a:r>
            <a:r>
              <a:rPr lang="it-IT" dirty="0" err="1"/>
              <a:t>foster</a:t>
            </a:r>
            <a:r>
              <a:rPr lang="it-IT" dirty="0"/>
              <a:t> manufacturing  </a:t>
            </a:r>
            <a:r>
              <a:rPr lang="it-IT" dirty="0" err="1"/>
              <a:t>excellence</a:t>
            </a:r>
            <a:r>
              <a:rPr lang="it-IT" dirty="0"/>
              <a:t>)</a:t>
            </a:r>
          </a:p>
          <a:p>
            <a:pPr marL="342900" lvl="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dirty="0"/>
              <a:t> a </a:t>
            </a:r>
            <a:r>
              <a:rPr lang="it-IT" dirty="0" err="1"/>
              <a:t>process</a:t>
            </a:r>
            <a:r>
              <a:rPr lang="it-IT" dirty="0"/>
              <a:t>  of </a:t>
            </a:r>
            <a:r>
              <a:rPr lang="it-IT" dirty="0" err="1"/>
              <a:t>identification</a:t>
            </a:r>
            <a:r>
              <a:rPr lang="it-IT" dirty="0"/>
              <a:t> of </a:t>
            </a:r>
            <a:r>
              <a:rPr lang="it-IT" b="1" dirty="0"/>
              <a:t>10 </a:t>
            </a:r>
            <a:r>
              <a:rPr lang="it-IT" b="1" dirty="0" err="1"/>
              <a:t>priority</a:t>
            </a:r>
            <a:r>
              <a:rPr lang="it-IT" b="1" dirty="0"/>
              <a:t> </a:t>
            </a:r>
            <a:r>
              <a:rPr lang="it-IT" b="1" dirty="0" err="1"/>
              <a:t>technology</a:t>
            </a:r>
            <a:r>
              <a:rPr lang="it-IT" b="1" dirty="0"/>
              <a:t> </a:t>
            </a:r>
            <a:r>
              <a:rPr lang="it-IT" b="1" dirty="0" err="1"/>
              <a:t>sectors</a:t>
            </a:r>
            <a:r>
              <a:rPr lang="it-IT" b="1" dirty="0"/>
              <a:t> </a:t>
            </a:r>
            <a:r>
              <a:rPr lang="en-US" i="1" dirty="0"/>
              <a:t>s</a:t>
            </a:r>
            <a:r>
              <a:rPr lang="en-US" dirty="0"/>
              <a:t>upported through competitive call for industrial  research among which </a:t>
            </a:r>
            <a:r>
              <a:rPr lang="en-US" b="1" dirty="0"/>
              <a:t>ICT</a:t>
            </a:r>
          </a:p>
          <a:p>
            <a:pPr marL="342900" lvl="0" indent="-342900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b="1" dirty="0"/>
              <a:t>Stakeholders </a:t>
            </a:r>
            <a:r>
              <a:rPr lang="it-IT" dirty="0" err="1"/>
              <a:t>consultation</a:t>
            </a:r>
            <a:r>
              <a:rPr lang="it-IT" dirty="0"/>
              <a:t> (</a:t>
            </a:r>
            <a:r>
              <a:rPr lang="it-IT" dirty="0" err="1"/>
              <a:t>December</a:t>
            </a:r>
            <a:r>
              <a:rPr lang="it-IT" dirty="0"/>
              <a:t> 2011) on 7 industrial </a:t>
            </a:r>
            <a:r>
              <a:rPr lang="it-IT" dirty="0" err="1"/>
              <a:t>strategic</a:t>
            </a:r>
            <a:r>
              <a:rPr lang="it-IT" dirty="0"/>
              <a:t> </a:t>
            </a:r>
            <a:r>
              <a:rPr lang="it-IT" dirty="0" err="1"/>
              <a:t>domains</a:t>
            </a:r>
            <a:r>
              <a:rPr lang="it-IT" dirty="0"/>
              <a:t> (</a:t>
            </a:r>
            <a:r>
              <a:rPr lang="it-IT" dirty="0" err="1"/>
              <a:t>December</a:t>
            </a:r>
            <a:r>
              <a:rPr lang="it-IT" dirty="0"/>
              <a:t> 2001): </a:t>
            </a:r>
            <a:r>
              <a:rPr lang="it-IT" dirty="0" err="1"/>
              <a:t>involving</a:t>
            </a:r>
            <a:r>
              <a:rPr lang="it-IT" dirty="0"/>
              <a:t> 3347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organisations</a:t>
            </a:r>
            <a:r>
              <a:rPr lang="it-IT" dirty="0"/>
              <a:t> and companies </a:t>
            </a:r>
            <a:endParaRPr lang="it-IT" b="1" dirty="0"/>
          </a:p>
        </p:txBody>
      </p:sp>
      <p:sp>
        <p:nvSpPr>
          <p:cNvPr id="9" name="Rettangolo 8"/>
          <p:cNvSpPr/>
          <p:nvPr/>
        </p:nvSpPr>
        <p:spPr>
          <a:xfrm>
            <a:off x="0" y="18864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The baseline …</a:t>
            </a:r>
          </a:p>
          <a:p>
            <a:pPr marL="266700">
              <a:defRPr/>
            </a:pPr>
            <a:r>
              <a:rPr lang="it-IT" sz="2800" b="1" i="1" kern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A </a:t>
            </a:r>
            <a:r>
              <a:rPr lang="it-IT" sz="2800" b="1" i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policy mix </a:t>
            </a:r>
            <a:r>
              <a:rPr lang="it-IT" sz="2800" b="1" i="1" kern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combining</a:t>
            </a:r>
            <a:endParaRPr lang="it-IT" sz="2800" b="1" i="1" kern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  <a:p>
            <a:pPr marL="266700">
              <a:defRPr/>
            </a:pPr>
            <a:r>
              <a:rPr lang="it-IT" sz="2800" b="1" i="1" kern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top </a:t>
            </a:r>
            <a:r>
              <a:rPr lang="it-IT" sz="2800" b="1" i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down and bottom up </a:t>
            </a:r>
            <a:endParaRPr lang="it-IT" sz="2800" b="1" i="1" kern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  <a:p>
            <a:pPr marL="266700">
              <a:defRPr/>
            </a:pPr>
            <a:r>
              <a:rPr lang="it-IT" sz="2800" b="1" i="1" kern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approaches</a:t>
            </a:r>
            <a:r>
              <a:rPr lang="it-IT" sz="2800" b="1" i="1" kern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</a:t>
            </a:r>
            <a:r>
              <a:rPr lang="it-IT" sz="2800" b="1" i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to </a:t>
            </a:r>
            <a:r>
              <a:rPr lang="it-IT" sz="2800" b="1" i="1" kern="0" dirty="0" err="1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support</a:t>
            </a:r>
            <a:r>
              <a:rPr lang="it-IT" sz="2800" b="1" i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</a:t>
            </a:r>
            <a:endParaRPr lang="it-IT" sz="2800" b="1" i="1" kern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  <a:p>
            <a:pPr marL="266700">
              <a:defRPr/>
            </a:pPr>
            <a:r>
              <a:rPr lang="it-IT" sz="2800" b="1" i="1" kern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the </a:t>
            </a:r>
            <a:r>
              <a:rPr lang="it-IT" sz="2800" b="1" i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emerge of the </a:t>
            </a:r>
            <a:endParaRPr lang="it-IT" sz="2800" b="1" i="1" kern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  <a:p>
            <a:pPr marL="266700">
              <a:defRPr/>
            </a:pPr>
            <a:r>
              <a:rPr lang="it-IT" sz="2800" b="1" i="1" kern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regional</a:t>
            </a:r>
            <a:r>
              <a:rPr lang="it-IT" sz="2800" b="1" i="1" kern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</a:t>
            </a:r>
            <a:r>
              <a:rPr lang="it-IT" sz="2800" b="1" i="1" kern="0" dirty="0" err="1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vocations</a:t>
            </a:r>
            <a:r>
              <a:rPr lang="it-IT" sz="2800" b="1" i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and </a:t>
            </a:r>
            <a:r>
              <a:rPr lang="it-IT" sz="2800" b="1" i="1" kern="0" dirty="0" err="1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assets</a:t>
            </a:r>
            <a:endParaRPr lang="it-IT" sz="2800" b="1" i="1" kern="0" dirty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260648"/>
            <a:ext cx="4824536" cy="223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94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0" y="22551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963" lvl="0">
              <a:defRPr/>
            </a:pPr>
            <a:r>
              <a:rPr lang="en-US" sz="3600" b="1" kern="0" dirty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Towards a smart specialisation in </a:t>
            </a:r>
            <a:r>
              <a:rPr lang="en-US" sz="3600" b="1" kern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Lombardia</a:t>
            </a:r>
            <a:endParaRPr lang="en-US" sz="3600" b="1" kern="0" dirty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1308707"/>
            <a:ext cx="8280920" cy="4136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2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</a:rPr>
              <a:t>Regione Lombardia </a:t>
            </a:r>
            <a:r>
              <a:rPr lang="en-US" sz="2000" dirty="0" smtClean="0">
                <a:latin typeface="Calibri" pitchFamily="34" charset="0"/>
              </a:rPr>
              <a:t>adopted in 2011 </a:t>
            </a:r>
            <a:r>
              <a:rPr lang="en-US" sz="2000" dirty="0">
                <a:latin typeface="Calibri" pitchFamily="34" charset="0"/>
              </a:rPr>
              <a:t>a more </a:t>
            </a:r>
            <a:r>
              <a:rPr lang="en-US" sz="2000" dirty="0" smtClean="0">
                <a:latin typeface="Calibri" pitchFamily="34" charset="0"/>
              </a:rPr>
              <a:t>strategic </a:t>
            </a:r>
            <a:r>
              <a:rPr lang="en-US" sz="2000" dirty="0">
                <a:latin typeface="Calibri" pitchFamily="34" charset="0"/>
              </a:rPr>
              <a:t>oriented approach aimed to channel </a:t>
            </a:r>
            <a:r>
              <a:rPr lang="en-US" sz="2000" dirty="0" smtClean="0">
                <a:latin typeface="Calibri" pitchFamily="34" charset="0"/>
              </a:rPr>
              <a:t>the </a:t>
            </a:r>
            <a:r>
              <a:rPr lang="en-US" sz="2000" b="1" dirty="0">
                <a:latin typeface="Calibri" pitchFamily="34" charset="0"/>
              </a:rPr>
              <a:t>regional competences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n-US" sz="2000" b="1" dirty="0">
                <a:latin typeface="Calibri" pitchFamily="34" charset="0"/>
              </a:rPr>
              <a:t>know-how</a:t>
            </a:r>
            <a:r>
              <a:rPr lang="en-US" sz="2000" dirty="0">
                <a:latin typeface="Calibri" pitchFamily="34" charset="0"/>
              </a:rPr>
              <a:t> and </a:t>
            </a:r>
          </a:p>
          <a:p>
            <a:pPr marL="400050" lvl="2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alibri" pitchFamily="34" charset="0"/>
              </a:rPr>
              <a:t>spontaneous networks </a:t>
            </a:r>
            <a:r>
              <a:rPr lang="en-US" sz="2000" dirty="0">
                <a:latin typeface="Calibri" pitchFamily="34" charset="0"/>
              </a:rPr>
              <a:t>towards </a:t>
            </a:r>
            <a:r>
              <a:rPr lang="en-US" sz="2000" b="1" dirty="0" smtClean="0">
                <a:latin typeface="Calibri" pitchFamily="34" charset="0"/>
              </a:rPr>
              <a:t>technological clusters </a:t>
            </a:r>
            <a:r>
              <a:rPr lang="en-US" sz="2000" b="1" dirty="0">
                <a:latin typeface="Calibri" pitchFamily="34" charset="0"/>
              </a:rPr>
              <a:t>on  strategic </a:t>
            </a:r>
            <a:r>
              <a:rPr lang="it-IT" sz="2000" b="1" dirty="0">
                <a:latin typeface="Calibri" pitchFamily="34" charset="0"/>
              </a:rPr>
              <a:t>domain </a:t>
            </a:r>
            <a:r>
              <a:rPr lang="it-IT" sz="2000" dirty="0">
                <a:latin typeface="Calibri" pitchFamily="34" charset="0"/>
              </a:rPr>
              <a:t>in line with </a:t>
            </a:r>
            <a:r>
              <a:rPr lang="it-IT" sz="2000" dirty="0" smtClean="0">
                <a:latin typeface="Calibri" pitchFamily="34" charset="0"/>
              </a:rPr>
              <a:t>the  </a:t>
            </a:r>
            <a:r>
              <a:rPr lang="it-IT" sz="2000" dirty="0" err="1">
                <a:latin typeface="Calibri" pitchFamily="34" charset="0"/>
              </a:rPr>
              <a:t>national</a:t>
            </a:r>
            <a:r>
              <a:rPr lang="it-IT" sz="2000" dirty="0">
                <a:latin typeface="Calibri" pitchFamily="34" charset="0"/>
              </a:rPr>
              <a:t> cluster </a:t>
            </a:r>
            <a:r>
              <a:rPr lang="it-IT" sz="2000" dirty="0" err="1">
                <a:latin typeface="Calibri" pitchFamily="34" charset="0"/>
              </a:rPr>
              <a:t>framework</a:t>
            </a:r>
            <a:endParaRPr lang="it-IT" sz="2000" dirty="0">
              <a:latin typeface="Calibri" pitchFamily="34" charset="0"/>
            </a:endParaRPr>
          </a:p>
          <a:p>
            <a:pPr marL="400050" lvl="2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400" b="1" u="sng" dirty="0" smtClean="0">
                <a:latin typeface="Calibri" pitchFamily="34" charset="0"/>
              </a:rPr>
              <a:t>9 </a:t>
            </a:r>
            <a:r>
              <a:rPr lang="it-IT" sz="2400" b="1" u="sng" dirty="0" err="1">
                <a:latin typeface="Calibri" pitchFamily="34" charset="0"/>
              </a:rPr>
              <a:t>regional</a:t>
            </a:r>
            <a:r>
              <a:rPr lang="it-IT" sz="2400" b="1" u="sng" dirty="0">
                <a:latin typeface="Calibri" pitchFamily="34" charset="0"/>
              </a:rPr>
              <a:t> clusters :</a:t>
            </a:r>
          </a:p>
          <a:p>
            <a:pPr marL="400050" lvl="2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000" b="1" i="1" dirty="0">
                <a:latin typeface="Calibri" pitchFamily="34" charset="0"/>
              </a:rPr>
              <a:t>AEROSPACE</a:t>
            </a:r>
            <a:r>
              <a:rPr lang="it-IT" sz="2000" i="1" dirty="0">
                <a:latin typeface="Calibri" pitchFamily="34" charset="0"/>
              </a:rPr>
              <a:t>, </a:t>
            </a:r>
            <a:r>
              <a:rPr lang="it-IT" sz="2000" i="1" dirty="0" smtClean="0">
                <a:latin typeface="Calibri" pitchFamily="34" charset="0"/>
              </a:rPr>
              <a:t>AGRI-FOOD, ECO-INDUSTRY, HEALTH INDUSTRY, CREATIVE AND CULTURAL INDUSTRIES, ADVANCED MANUFACTURING, </a:t>
            </a:r>
          </a:p>
          <a:p>
            <a:pPr marL="400050" lvl="2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2000" i="1" dirty="0" smtClean="0">
                <a:latin typeface="Calibri" pitchFamily="34" charset="0"/>
              </a:rPr>
              <a:t>SUSTAINABLE MOBILITY</a:t>
            </a:r>
            <a:endParaRPr lang="it-IT" sz="20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9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>
          <a:xfrm>
            <a:off x="251520" y="1412776"/>
            <a:ext cx="8712968" cy="43924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r>
              <a:rPr lang="en-GB" altLang="en-US" sz="2400" dirty="0" smtClean="0"/>
              <a:t>The Lombardia‘s RIS3 was approved in December 2013 (DGR 1051/2013).</a:t>
            </a:r>
          </a:p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endParaRPr lang="en-GB" altLang="en-US" sz="2400" dirty="0" smtClean="0"/>
          </a:p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endParaRPr lang="en-GB" altLang="en-US" sz="2400" dirty="0" smtClean="0"/>
          </a:p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r>
              <a:rPr lang="en-GB" altLang="en-US" sz="2400" dirty="0" smtClean="0"/>
              <a:t>The implementation phase started in 2014.</a:t>
            </a:r>
          </a:p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endParaRPr lang="en-GB" altLang="en-US" sz="2400" dirty="0" smtClean="0"/>
          </a:p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endParaRPr lang="en-GB" altLang="en-US" sz="2400" dirty="0" smtClean="0"/>
          </a:p>
          <a:p>
            <a:pPr marL="57150" lvl="1" indent="0" algn="just">
              <a:lnSpc>
                <a:spcPct val="90000"/>
              </a:lnSpc>
              <a:spcAft>
                <a:spcPts val="1200"/>
              </a:spcAft>
              <a:buNone/>
              <a:defRPr/>
            </a:pPr>
            <a:r>
              <a:rPr lang="en-GB" altLang="en-US" sz="2400" dirty="0" smtClean="0"/>
              <a:t>The last update was in April 2015 (DGR 3486/2015).</a:t>
            </a:r>
          </a:p>
          <a:p>
            <a:pPr marL="400050" lvl="1" indent="-342900" algn="just">
              <a:lnSpc>
                <a:spcPct val="90000"/>
              </a:lnSpc>
              <a:spcAft>
                <a:spcPts val="1200"/>
              </a:spcAft>
              <a:buFontTx/>
              <a:buNone/>
              <a:defRPr/>
            </a:pPr>
            <a:endParaRPr lang="en-GB" altLang="en-US" sz="20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Regione Lombardia’s RIS3 … </a:t>
            </a:r>
            <a:r>
              <a:rPr lang="it-IT" sz="3200" b="1" i="1" kern="0" noProof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current</a:t>
            </a:r>
            <a:r>
              <a:rPr lang="it-IT" sz="3200" b="1" i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status</a:t>
            </a:r>
            <a:endParaRPr lang="it-IT" sz="2800" b="1" i="1" kern="0" noProof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</p:txBody>
      </p:sp>
      <p:pic>
        <p:nvPicPr>
          <p:cNvPr id="9218" name="Picture 2" descr="http://www.datamanager.it/wp-content/uploads/2014/04/startup-weekend-sbarca-allopen-campus-di-tiscali-startup_weekend-e1430129327684-800x500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25144"/>
            <a:ext cx="1843405" cy="1152128"/>
          </a:xfrm>
          <a:prstGeom prst="rect">
            <a:avLst/>
          </a:prstGeom>
          <a:noFill/>
        </p:spPr>
      </p:pic>
      <p:pic>
        <p:nvPicPr>
          <p:cNvPr id="9220" name="Picture 4" descr="http://www.investinlombardy.com/images/upload/business_sectors/Logo%20Invest%20in%20Lombardy%20Day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996952"/>
            <a:ext cx="2952328" cy="9444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53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16304" y="1556792"/>
            <a:ext cx="8827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000" dirty="0"/>
              <a:t> Initiatives for KETs </a:t>
            </a:r>
            <a:r>
              <a:rPr lang="en-US" sz="2000" dirty="0" smtClean="0"/>
              <a:t>development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000" dirty="0"/>
              <a:t> Initiatives for innovation demand </a:t>
            </a:r>
            <a:r>
              <a:rPr lang="en-US" sz="2000" dirty="0" smtClean="0"/>
              <a:t>orientations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000" dirty="0"/>
              <a:t> Initiatives to promote </a:t>
            </a:r>
            <a:r>
              <a:rPr lang="en-US" sz="2000" dirty="0" smtClean="0"/>
              <a:t>cross-fertilization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sz="2000" dirty="0"/>
              <a:t> Support instruments for eco and social </a:t>
            </a:r>
            <a:r>
              <a:rPr lang="en-US" sz="2000" dirty="0" smtClean="0"/>
              <a:t>innovation</a:t>
            </a:r>
            <a:endParaRPr lang="en-US" sz="2000" dirty="0"/>
          </a:p>
        </p:txBody>
      </p:sp>
      <p:sp>
        <p:nvSpPr>
          <p:cNvPr id="5" name="Rettangolo 4"/>
          <p:cNvSpPr/>
          <p:nvPr/>
        </p:nvSpPr>
        <p:spPr>
          <a:xfrm>
            <a:off x="0" y="18864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Regione Lombardia’s RIS3..</a:t>
            </a:r>
          </a:p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i="1" kern="0" noProof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main</a:t>
            </a:r>
            <a:r>
              <a:rPr lang="it-IT" sz="3200" b="1" i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</a:t>
            </a:r>
            <a:r>
              <a:rPr lang="it-IT" sz="3200" b="1" i="1" kern="0" noProof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areas</a:t>
            </a:r>
            <a:r>
              <a:rPr lang="it-IT" sz="3200" b="1" i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 of </a:t>
            </a:r>
            <a:r>
              <a:rPr lang="it-IT" sz="3200" b="1" i="1" kern="0" noProof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action</a:t>
            </a:r>
            <a:endParaRPr lang="it-IT" sz="3200" b="1" i="1" kern="0" noProof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95536" y="4221088"/>
            <a:ext cx="8748464" cy="224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-342900" algn="just">
              <a:lnSpc>
                <a:spcPct val="90000"/>
              </a:lnSpc>
              <a:spcAft>
                <a:spcPts val="1200"/>
              </a:spcAft>
              <a:buFontTx/>
              <a:buNone/>
              <a:defRPr/>
            </a:pPr>
            <a:r>
              <a:rPr lang="en-GB" altLang="en-US" sz="2000" dirty="0" smtClean="0"/>
              <a:t>First </a:t>
            </a:r>
            <a:r>
              <a:rPr lang="en-GB" altLang="en-US" sz="2000" b="1" dirty="0" smtClean="0"/>
              <a:t>actions</a:t>
            </a:r>
            <a:r>
              <a:rPr lang="en-GB" altLang="en-US" sz="2000" dirty="0" smtClean="0"/>
              <a:t>:</a:t>
            </a:r>
          </a:p>
          <a:p>
            <a:pPr marL="400050" lvl="1" indent="-3429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altLang="en-US" sz="2000" i="1" dirty="0" smtClean="0"/>
              <a:t>Set up of thematic communities in the framework of  Open Innovation Platform and Cluster Initiative – October 2014</a:t>
            </a:r>
          </a:p>
          <a:p>
            <a:pPr marL="400050" lvl="1" indent="-342900" algn="just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ü"/>
              <a:defRPr/>
            </a:pPr>
            <a:r>
              <a:rPr lang="en-GB" altLang="en-US" sz="2000" i="1" dirty="0" smtClean="0"/>
              <a:t>Direct business R&amp;D support (FRIM ERDF 2020)* - December 2014</a:t>
            </a:r>
          </a:p>
          <a:p>
            <a:pPr marL="0" lvl="2" indent="0">
              <a:lnSpc>
                <a:spcPct val="90000"/>
              </a:lnSpc>
              <a:buNone/>
              <a:defRPr/>
            </a:pPr>
            <a:endParaRPr lang="en-GB" altLang="en-US" sz="1400" i="1" dirty="0" smtClean="0"/>
          </a:p>
          <a:p>
            <a:pPr marL="0" lvl="2" indent="0">
              <a:lnSpc>
                <a:spcPct val="90000"/>
              </a:lnSpc>
              <a:buNone/>
              <a:defRPr/>
            </a:pPr>
            <a:r>
              <a:rPr lang="en-GB" altLang="en-US" sz="1400" i="1" dirty="0" smtClean="0"/>
              <a:t>* Research, development and innovation projects should address specialization areas identified by the </a:t>
            </a:r>
          </a:p>
          <a:p>
            <a:pPr marL="0" lvl="2" indent="0">
              <a:lnSpc>
                <a:spcPct val="90000"/>
              </a:lnSpc>
              <a:buNone/>
              <a:defRPr/>
            </a:pPr>
            <a:r>
              <a:rPr lang="en-GB" altLang="en-US" sz="1400" i="1" dirty="0" smtClean="0"/>
              <a:t>"Regional Strategy of Smart Specialization for Research and Innovation (S3)"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353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155575" y="1052736"/>
            <a:ext cx="8809038" cy="1439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GB" altLang="en-US" sz="1800" b="1" dirty="0" smtClean="0"/>
              <a:t>Regional priorities  (definition and transformation)</a:t>
            </a:r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GB" altLang="en-US" sz="1800" dirty="0" smtClean="0">
                <a:solidFill>
                  <a:srgbClr val="0070C0"/>
                </a:solidFill>
              </a:rPr>
              <a:t>From vertical specialization approach to horizontal </a:t>
            </a:r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GB" altLang="en-US" sz="1800" dirty="0" smtClean="0">
                <a:solidFill>
                  <a:srgbClr val="0070C0"/>
                </a:solidFill>
              </a:rPr>
              <a:t>specialization “system of competences” approach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GB" altLang="en-US" sz="1800" b="1" dirty="0" smtClean="0"/>
              <a:t>In practice: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endParaRPr lang="en-GB" altLang="en-US" sz="2000" b="1" dirty="0" smtClean="0"/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en-GB" altLang="en-US" sz="2000" b="1" dirty="0" smtClean="0"/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en-GB" altLang="en-US" sz="2000" b="1" dirty="0" smtClean="0"/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en-GB" altLang="en-US" sz="2000" b="1" dirty="0" smtClean="0"/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endParaRPr lang="en-GB" altLang="en-US" dirty="0" smtClean="0"/>
          </a:p>
          <a:p>
            <a:pPr marL="400050" lvl="1" indent="0" algn="just">
              <a:lnSpc>
                <a:spcPct val="90000"/>
              </a:lnSpc>
              <a:buFontTx/>
              <a:buNone/>
              <a:defRPr/>
            </a:pPr>
            <a:endParaRPr lang="en-GB" altLang="en-US" sz="2000" dirty="0" smtClean="0">
              <a:solidFill>
                <a:srgbClr val="0070C0"/>
              </a:solidFill>
            </a:endParaRPr>
          </a:p>
          <a:p>
            <a:pPr marL="400050" lvl="1" indent="0" algn="just">
              <a:lnSpc>
                <a:spcPct val="90000"/>
              </a:lnSpc>
              <a:buFontTx/>
              <a:buNone/>
              <a:defRPr/>
            </a:pPr>
            <a:endParaRPr lang="en-GB" altLang="en-US" sz="2000" dirty="0" smtClean="0">
              <a:solidFill>
                <a:srgbClr val="0070C0"/>
              </a:solidFill>
            </a:endParaRPr>
          </a:p>
          <a:p>
            <a:pPr marL="400050" lvl="1" indent="0" algn="just">
              <a:lnSpc>
                <a:spcPct val="90000"/>
              </a:lnSpc>
              <a:buFontTx/>
              <a:buNone/>
              <a:defRPr/>
            </a:pPr>
            <a:endParaRPr lang="en-GB" altLang="en-US" dirty="0">
              <a:solidFill>
                <a:srgbClr val="0070C0"/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4" y="2636912"/>
            <a:ext cx="6792913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44"/>
          <p:cNvSpPr txBox="1">
            <a:spLocks noChangeArrowheads="1"/>
          </p:cNvSpPr>
          <p:nvPr/>
        </p:nvSpPr>
        <p:spPr bwMode="auto">
          <a:xfrm>
            <a:off x="6948488" y="2636912"/>
            <a:ext cx="2195512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 u="sng" dirty="0" err="1">
                <a:latin typeface="+mn-lt"/>
              </a:rPr>
              <a:t>Specialization</a:t>
            </a:r>
            <a:r>
              <a:rPr lang="it-IT" altLang="it-IT" sz="1800" b="1" u="sng" dirty="0">
                <a:latin typeface="+mn-lt"/>
              </a:rPr>
              <a:t> </a:t>
            </a:r>
            <a:r>
              <a:rPr lang="it-IT" altLang="it-IT" sz="1800" b="1" u="sng" dirty="0" err="1">
                <a:latin typeface="+mn-lt"/>
              </a:rPr>
              <a:t>Areas</a:t>
            </a:r>
            <a:r>
              <a:rPr lang="it-IT" altLang="it-IT" sz="1800" b="1" u="sng" dirty="0">
                <a:latin typeface="+mn-lt"/>
              </a:rPr>
              <a:t> (SA):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b="1" u="sng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800" b="1" dirty="0" err="1">
                <a:solidFill>
                  <a:schemeClr val="accent1"/>
                </a:solidFill>
                <a:latin typeface="+mn-lt"/>
              </a:rPr>
              <a:t>Aerospace</a:t>
            </a:r>
            <a:endParaRPr lang="it-IT" altLang="it-IT" sz="1600" b="1" dirty="0">
              <a:solidFill>
                <a:schemeClr val="accent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600" b="1" dirty="0" err="1" smtClean="0">
                <a:latin typeface="+mn-lt"/>
              </a:rPr>
              <a:t>Agrofood</a:t>
            </a:r>
            <a:endParaRPr lang="it-IT" altLang="it-IT" sz="1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600" b="1" dirty="0" err="1" smtClean="0">
                <a:latin typeface="+mn-lt"/>
              </a:rPr>
              <a:t>Sustainable</a:t>
            </a:r>
            <a:r>
              <a:rPr lang="it-IT" altLang="it-IT" sz="1600" b="1" dirty="0" smtClean="0">
                <a:latin typeface="+mn-lt"/>
              </a:rPr>
              <a:t>        </a:t>
            </a:r>
            <a:r>
              <a:rPr lang="it-IT" altLang="it-IT" sz="1600" b="1" dirty="0" err="1">
                <a:latin typeface="+mn-lt"/>
              </a:rPr>
              <a:t>Mobility</a:t>
            </a:r>
            <a:endParaRPr lang="it-IT" altLang="it-IT" sz="1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600" b="1" dirty="0">
                <a:latin typeface="+mn-lt"/>
              </a:rPr>
              <a:t>Eco </a:t>
            </a:r>
            <a:r>
              <a:rPr lang="it-IT" altLang="it-IT" sz="1600" b="1" dirty="0" err="1">
                <a:latin typeface="+mn-lt"/>
              </a:rPr>
              <a:t>Industries</a:t>
            </a:r>
            <a:endParaRPr lang="it-IT" altLang="it-IT" sz="1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600" b="1" dirty="0">
                <a:latin typeface="+mn-lt"/>
              </a:rPr>
              <a:t>Advanced Manufacturing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600" b="1" dirty="0" err="1">
                <a:latin typeface="+mn-lt"/>
              </a:rPr>
              <a:t>Health</a:t>
            </a:r>
            <a:r>
              <a:rPr lang="it-IT" altLang="it-IT" sz="1600" b="1" dirty="0">
                <a:latin typeface="+mn-lt"/>
              </a:rPr>
              <a:t> </a:t>
            </a:r>
            <a:r>
              <a:rPr lang="it-IT" altLang="it-IT" sz="1600" b="1" dirty="0" err="1">
                <a:latin typeface="+mn-lt"/>
              </a:rPr>
              <a:t>Industries</a:t>
            </a:r>
            <a:endParaRPr lang="it-IT" altLang="it-IT" sz="1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it-IT" altLang="it-IT" sz="1600" b="1" dirty="0">
                <a:latin typeface="+mn-lt"/>
              </a:rPr>
              <a:t>Creative and Cultural </a:t>
            </a:r>
            <a:r>
              <a:rPr lang="it-IT" altLang="it-IT" sz="1600" b="1" dirty="0" err="1">
                <a:latin typeface="+mn-lt"/>
              </a:rPr>
              <a:t>Industries</a:t>
            </a:r>
            <a:endParaRPr lang="it-IT" altLang="it-IT" sz="1600" b="1" dirty="0">
              <a:latin typeface="+mn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kern="0" noProof="0" dirty="0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Regione Lombardia’s RIS3 … </a:t>
            </a:r>
            <a:r>
              <a:rPr lang="it-IT" sz="3200" b="1" i="1" kern="0" noProof="0" dirty="0" err="1" smtClean="0">
                <a:solidFill>
                  <a:schemeClr val="accent1"/>
                </a:solidFill>
                <a:ea typeface="ＭＳ Ｐゴシック" pitchFamily="24" charset="-128"/>
                <a:cs typeface="+mj-cs"/>
              </a:rPr>
              <a:t>priorities</a:t>
            </a:r>
            <a:endParaRPr lang="it-IT" sz="2800" b="1" i="1" kern="0" noProof="0" dirty="0" smtClean="0">
              <a:solidFill>
                <a:schemeClr val="accent1"/>
              </a:solidFill>
              <a:ea typeface="ＭＳ Ｐゴシック" pitchFamily="2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3015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61CB2-3162-4548-B733-105A5A1459C7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16" name="Titolo 1"/>
          <p:cNvSpPr txBox="1">
            <a:spLocks/>
          </p:cNvSpPr>
          <p:nvPr/>
        </p:nvSpPr>
        <p:spPr bwMode="auto">
          <a:xfrm>
            <a:off x="-8781" y="319349"/>
            <a:ext cx="91440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marL="93663"/>
            <a:r>
              <a:rPr lang="it-IT" dirty="0" smtClean="0">
                <a:solidFill>
                  <a:schemeClr val="accent1"/>
                </a:solidFill>
                <a:latin typeface="Calibri" pitchFamily="34" charset="0"/>
              </a:rPr>
              <a:t>AEROSPACE </a:t>
            </a:r>
            <a:r>
              <a:rPr lang="it-IT" sz="3200" i="1" dirty="0" smtClean="0">
                <a:solidFill>
                  <a:schemeClr val="accent1"/>
                </a:solidFill>
                <a:latin typeface="Calibri" pitchFamily="34" charset="0"/>
              </a:rPr>
              <a:t>… </a:t>
            </a:r>
            <a:r>
              <a:rPr lang="it-IT" sz="3200" i="1" dirty="0" err="1" smtClean="0">
                <a:solidFill>
                  <a:schemeClr val="accent1"/>
                </a:solidFill>
                <a:latin typeface="Calibri" pitchFamily="34" charset="0"/>
              </a:rPr>
              <a:t>one</a:t>
            </a:r>
            <a:r>
              <a:rPr lang="it-IT" sz="3200" i="1" dirty="0" smtClean="0">
                <a:solidFill>
                  <a:schemeClr val="accent1"/>
                </a:solidFill>
                <a:latin typeface="Calibri" pitchFamily="34" charset="0"/>
              </a:rPr>
              <a:t> of the 7 specialisation </a:t>
            </a:r>
            <a:r>
              <a:rPr lang="it-IT" sz="3200" i="1" dirty="0" err="1" smtClean="0">
                <a:solidFill>
                  <a:schemeClr val="accent1"/>
                </a:solidFill>
                <a:latin typeface="Calibri" pitchFamily="34" charset="0"/>
              </a:rPr>
              <a:t>areas</a:t>
            </a:r>
            <a:endParaRPr lang="it-IT" i="1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 bwMode="auto">
          <a:xfrm>
            <a:off x="250396" y="1484784"/>
            <a:ext cx="888137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marL="93663">
              <a:lnSpc>
                <a:spcPct val="150000"/>
              </a:lnSpc>
            </a:pPr>
            <a:r>
              <a:rPr lang="en-US" altLang="it-IT" sz="2400" b="0" i="1" kern="0" dirty="0" smtClean="0">
                <a:solidFill>
                  <a:schemeClr val="tx1"/>
                </a:solidFill>
                <a:latin typeface="+mn-lt"/>
              </a:rPr>
              <a:t>For each </a:t>
            </a:r>
            <a:r>
              <a:rPr lang="en-US" altLang="it-IT" sz="2400" b="0" i="1" kern="0" dirty="0" err="1" smtClean="0">
                <a:solidFill>
                  <a:schemeClr val="tx1"/>
                </a:solidFill>
                <a:latin typeface="+mn-lt"/>
              </a:rPr>
              <a:t>specialisation</a:t>
            </a:r>
            <a:r>
              <a:rPr lang="en-US" altLang="it-IT" sz="2400" b="0" i="1" kern="0" dirty="0" smtClean="0">
                <a:solidFill>
                  <a:schemeClr val="tx1"/>
                </a:solidFill>
                <a:latin typeface="+mn-lt"/>
              </a:rPr>
              <a:t> areas in October 2014 we have approved the </a:t>
            </a:r>
            <a:r>
              <a:rPr lang="en-US" altLang="it-IT" sz="2400" i="1" kern="0" dirty="0" smtClean="0">
                <a:solidFill>
                  <a:schemeClr val="tx1"/>
                </a:solidFill>
                <a:latin typeface="+mn-lt"/>
              </a:rPr>
              <a:t>work programs with the declination in macro thematic </a:t>
            </a:r>
            <a:r>
              <a:rPr lang="en-US" altLang="it-IT" sz="2400" b="0" i="1" kern="0" dirty="0" smtClean="0">
                <a:solidFill>
                  <a:schemeClr val="tx1"/>
                </a:solidFill>
                <a:latin typeface="+mn-lt"/>
              </a:rPr>
              <a:t>and, for each of them, outlines </a:t>
            </a:r>
            <a:r>
              <a:rPr lang="en-US" altLang="it-IT" sz="2400" i="1" kern="0" dirty="0" smtClean="0">
                <a:solidFill>
                  <a:schemeClr val="tx1"/>
                </a:solidFill>
                <a:latin typeface="+mn-lt"/>
              </a:rPr>
              <a:t>the most relevant enabling technologies, materials and methods </a:t>
            </a:r>
            <a:r>
              <a:rPr lang="en-US" altLang="it-IT" sz="2400" b="0" i="1" kern="0" dirty="0" smtClean="0">
                <a:solidFill>
                  <a:schemeClr val="tx1"/>
                </a:solidFill>
                <a:latin typeface="+mn-lt"/>
              </a:rPr>
              <a:t>that are necessary to face our RIS3's challenges: for instance, space integrated systems and space systems, fixed and mobile wing integrated aeronautical systems, electro-mechanical systems and avionics, </a:t>
            </a:r>
            <a:r>
              <a:rPr lang="en-US" altLang="it-IT" sz="2400" b="0" i="1" kern="0" dirty="0" err="1" smtClean="0">
                <a:solidFill>
                  <a:schemeClr val="tx1"/>
                </a:solidFill>
                <a:latin typeface="+mn-lt"/>
              </a:rPr>
              <a:t>nano</a:t>
            </a:r>
            <a:r>
              <a:rPr lang="en-US" altLang="it-IT" sz="2400" b="0" i="1" kern="0" dirty="0" smtClean="0">
                <a:solidFill>
                  <a:schemeClr val="tx1"/>
                </a:solidFill>
                <a:latin typeface="+mn-lt"/>
              </a:rPr>
              <a:t> electronics and photonics</a:t>
            </a:r>
            <a:endParaRPr lang="en-US" altLang="it-IT" sz="2400" b="0" i="1" kern="0" dirty="0">
              <a:solidFill>
                <a:schemeClr val="tx1"/>
              </a:solidFill>
              <a:latin typeface="+mn-lt"/>
            </a:endParaRPr>
          </a:p>
          <a:p>
            <a:pPr marL="93663">
              <a:lnSpc>
                <a:spcPct val="150000"/>
              </a:lnSpc>
            </a:pPr>
            <a:endParaRPr lang="en-US" altLang="it-IT" sz="2400" b="0" i="1" kern="0" dirty="0" smtClean="0">
              <a:solidFill>
                <a:schemeClr val="tx1"/>
              </a:solidFill>
              <a:latin typeface="+mn-lt"/>
            </a:endParaRPr>
          </a:p>
          <a:p>
            <a:pPr marL="93663">
              <a:lnSpc>
                <a:spcPct val="150000"/>
              </a:lnSpc>
            </a:pPr>
            <a:endParaRPr lang="en-US" altLang="it-IT" sz="2400" b="0" i="1" kern="0" dirty="0">
              <a:solidFill>
                <a:schemeClr val="tx1"/>
              </a:solidFill>
              <a:latin typeface="+mn-lt"/>
            </a:endParaRPr>
          </a:p>
          <a:p>
            <a:pPr marL="93663">
              <a:lnSpc>
                <a:spcPct val="150000"/>
              </a:lnSpc>
            </a:pPr>
            <a:endParaRPr lang="en-US" altLang="it-IT" sz="2400" b="0" i="1" kern="0" dirty="0" smtClean="0">
              <a:solidFill>
                <a:schemeClr val="tx1"/>
              </a:solidFill>
              <a:latin typeface="+mn-lt"/>
            </a:endParaRPr>
          </a:p>
          <a:p>
            <a:pPr marL="93663">
              <a:lnSpc>
                <a:spcPct val="150000"/>
              </a:lnSpc>
            </a:pPr>
            <a:endParaRPr lang="en-US" altLang="it-IT" sz="2400" b="0" i="1" kern="0" dirty="0">
              <a:solidFill>
                <a:schemeClr val="tx1"/>
              </a:solidFill>
              <a:latin typeface="+mn-lt"/>
            </a:endParaRPr>
          </a:p>
          <a:p>
            <a:pPr marL="93663">
              <a:lnSpc>
                <a:spcPct val="150000"/>
              </a:lnSpc>
            </a:pPr>
            <a:endParaRPr lang="it-IT" altLang="it-IT" sz="2400" b="0" i="1" kern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1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BF3F-0FD9-4CF6-9474-F6E7C1773FC9}" type="slidenum">
              <a:rPr lang="it-IT" smtClean="0"/>
              <a:pPr/>
              <a:t>9</a:t>
            </a:fld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6126862"/>
              </p:ext>
            </p:extLst>
          </p:nvPr>
        </p:nvGraphicFramePr>
        <p:xfrm>
          <a:off x="858069" y="1268760"/>
          <a:ext cx="7416824" cy="447463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3827"/>
                <a:gridCol w="1853827"/>
                <a:gridCol w="1854585"/>
                <a:gridCol w="1854585"/>
              </a:tblGrid>
              <a:tr h="349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Cluster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</a:rPr>
                        <a:t>enterprises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employees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err="1" smtClean="0">
                          <a:effectLst/>
                        </a:rPr>
                        <a:t>Universities</a:t>
                      </a:r>
                      <a:r>
                        <a:rPr lang="it-IT" sz="900" dirty="0" smtClean="0">
                          <a:effectLst/>
                        </a:rPr>
                        <a:t> and </a:t>
                      </a:r>
                      <a:r>
                        <a:rPr lang="it-IT" sz="900" dirty="0" err="1" smtClean="0">
                          <a:effectLst/>
                        </a:rPr>
                        <a:t>Research</a:t>
                      </a:r>
                      <a:r>
                        <a:rPr lang="it-IT" sz="900" dirty="0" smtClean="0">
                          <a:effectLst/>
                        </a:rPr>
                        <a:t> </a:t>
                      </a:r>
                      <a:r>
                        <a:rPr lang="it-IT" sz="900" dirty="0" err="1" smtClean="0">
                          <a:effectLst/>
                        </a:rPr>
                        <a:t>cnters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9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Cluster Aerospazio Lombardo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185 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15.000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10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9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Aerospace Valley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60 </a:t>
                      </a:r>
                      <a:r>
                        <a:rPr lang="it-IT" sz="900" dirty="0" err="1" smtClean="0">
                          <a:effectLst/>
                        </a:rPr>
                        <a:t>Industries</a:t>
                      </a:r>
                      <a:r>
                        <a:rPr lang="it-IT" sz="900" baseline="0" dirty="0" smtClean="0">
                          <a:effectLst/>
                        </a:rPr>
                        <a:t> and </a:t>
                      </a:r>
                      <a:r>
                        <a:rPr lang="it-IT" sz="900" dirty="0" smtClean="0">
                          <a:effectLst/>
                        </a:rPr>
                        <a:t>260 </a:t>
                      </a:r>
                      <a:r>
                        <a:rPr lang="it-IT" sz="900" dirty="0" err="1" smtClean="0">
                          <a:effectLst/>
                        </a:rPr>
                        <a:t>SMEs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115.000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7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ASTech</a:t>
                      </a:r>
                      <a:r>
                        <a:rPr lang="it-IT" sz="900" dirty="0">
                          <a:effectLst/>
                        </a:rPr>
                        <a:t> Paris </a:t>
                      </a:r>
                      <a:r>
                        <a:rPr lang="it-IT" sz="900" dirty="0" err="1">
                          <a:effectLst/>
                        </a:rPr>
                        <a:t>Region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220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230.000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39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Pôle</a:t>
                      </a:r>
                      <a:r>
                        <a:rPr lang="it-IT" sz="900" dirty="0">
                          <a:effectLst/>
                        </a:rPr>
                        <a:t> </a:t>
                      </a:r>
                      <a:r>
                        <a:rPr lang="it-IT" sz="900" dirty="0" err="1">
                          <a:effectLst/>
                        </a:rPr>
                        <a:t>Pégase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160 PMI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20.000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30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Baden-Württemberg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60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15.000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10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Hamburg Aviation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3 </a:t>
                      </a:r>
                      <a:r>
                        <a:rPr lang="it-IT" sz="900" dirty="0" err="1" smtClean="0">
                          <a:effectLst/>
                        </a:rPr>
                        <a:t>Industries</a:t>
                      </a:r>
                      <a:r>
                        <a:rPr lang="it-IT" sz="900" dirty="0" smtClean="0">
                          <a:effectLst/>
                        </a:rPr>
                        <a:t> and 300 </a:t>
                      </a:r>
                      <a:r>
                        <a:rPr lang="it-IT" sz="900" dirty="0" err="1" smtClean="0">
                          <a:effectLst/>
                        </a:rPr>
                        <a:t>SMEs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39.000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8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Aerospace Initiative Saxony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135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5.600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30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Aviabelt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42 </a:t>
                      </a:r>
                      <a:r>
                        <a:rPr lang="it-IT" sz="900" dirty="0" smtClean="0">
                          <a:effectLst/>
                        </a:rPr>
                        <a:t>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20.000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5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bavAIRia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550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61.000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Berlin-Brandenburg</a:t>
                      </a:r>
                      <a:r>
                        <a:rPr lang="it-IT" sz="900" dirty="0">
                          <a:effectLst/>
                        </a:rPr>
                        <a:t> </a:t>
                      </a:r>
                      <a:r>
                        <a:rPr lang="it-IT" sz="900" dirty="0" err="1">
                          <a:effectLst/>
                        </a:rPr>
                        <a:t>Aerospace</a:t>
                      </a:r>
                      <a:r>
                        <a:rPr lang="it-IT" sz="900" dirty="0">
                          <a:effectLst/>
                        </a:rPr>
                        <a:t> </a:t>
                      </a:r>
                      <a:r>
                        <a:rPr lang="it-IT" sz="900" dirty="0" err="1">
                          <a:effectLst/>
                        </a:rPr>
                        <a:t>Alliance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4 </a:t>
                      </a:r>
                      <a:r>
                        <a:rPr lang="it-IT" sz="900" dirty="0" err="1" smtClean="0">
                          <a:effectLst/>
                        </a:rPr>
                        <a:t>iIndustries</a:t>
                      </a:r>
                      <a:r>
                        <a:rPr lang="it-IT" sz="900" baseline="0" dirty="0" smtClean="0">
                          <a:effectLst/>
                        </a:rPr>
                        <a:t> and </a:t>
                      </a:r>
                      <a:r>
                        <a:rPr lang="it-IT" sz="900" dirty="0" smtClean="0">
                          <a:effectLst/>
                        </a:rPr>
                        <a:t>100 </a:t>
                      </a:r>
                      <a:r>
                        <a:rPr lang="it-IT" sz="900" baseline="0" dirty="0" smtClean="0">
                          <a:effectLst/>
                        </a:rPr>
                        <a:t> </a:t>
                      </a:r>
                      <a:r>
                        <a:rPr lang="it-IT" sz="900" baseline="0" dirty="0" err="1" smtClean="0">
                          <a:effectLst/>
                        </a:rPr>
                        <a:t>SMEs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smtClean="0">
                          <a:effectLst/>
                        </a:rPr>
                        <a:t>17.000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25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Hanse</a:t>
                      </a:r>
                      <a:r>
                        <a:rPr lang="it-IT" sz="900" dirty="0">
                          <a:effectLst/>
                        </a:rPr>
                        <a:t> </a:t>
                      </a:r>
                      <a:r>
                        <a:rPr lang="it-IT" sz="900" dirty="0" err="1">
                          <a:effectLst/>
                        </a:rPr>
                        <a:t>Aerospace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160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14.000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 err="1">
                          <a:effectLst/>
                        </a:rPr>
                        <a:t>Niedersachsen</a:t>
                      </a:r>
                      <a:r>
                        <a:rPr lang="it-IT" sz="900" dirty="0">
                          <a:effectLst/>
                        </a:rPr>
                        <a:t> </a:t>
                      </a:r>
                      <a:r>
                        <a:rPr lang="it-IT" sz="900" dirty="0" err="1">
                          <a:effectLst/>
                        </a:rPr>
                        <a:t>Aviation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250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30.000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14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1578149" y="602128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 </a:t>
            </a:r>
            <a:r>
              <a:rPr lang="it-IT" sz="1000" i="1" dirty="0" smtClean="0"/>
              <a:t>Fonte</a:t>
            </a:r>
            <a:r>
              <a:rPr lang="it-IT" sz="1000" i="1" dirty="0"/>
              <a:t>: EACP – </a:t>
            </a:r>
            <a:r>
              <a:rPr lang="it-IT" sz="1000" i="1" dirty="0" err="1"/>
              <a:t>European</a:t>
            </a:r>
            <a:r>
              <a:rPr lang="it-IT" sz="1000" i="1" dirty="0"/>
              <a:t> </a:t>
            </a:r>
            <a:r>
              <a:rPr lang="it-IT" sz="1000" i="1" dirty="0" err="1"/>
              <a:t>Aerospace</a:t>
            </a:r>
            <a:r>
              <a:rPr lang="it-IT" sz="1000" i="1" dirty="0"/>
              <a:t> Cluster Partnership</a:t>
            </a:r>
            <a:endParaRPr lang="it-IT" sz="1000" dirty="0"/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-8781" y="319349"/>
            <a:ext cx="91440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it-IT"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marL="93663"/>
            <a:r>
              <a:rPr lang="it-IT" dirty="0">
                <a:solidFill>
                  <a:schemeClr val="accent1"/>
                </a:solidFill>
                <a:latin typeface="Calibri" pitchFamily="34" charset="0"/>
              </a:rPr>
              <a:t>AEROSPACE </a:t>
            </a:r>
            <a:r>
              <a:rPr lang="it-IT" altLang="it-IT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:</a:t>
            </a:r>
            <a:r>
              <a:rPr lang="it-IT" altLang="it-IT" kern="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>
                <a:solidFill>
                  <a:schemeClr val="accent1"/>
                </a:solidFill>
                <a:latin typeface="+mn-lt"/>
              </a:rPr>
              <a:t>european</a:t>
            </a:r>
            <a:r>
              <a:rPr lang="it-IT" altLang="it-IT" sz="3200" i="1" kern="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it-IT" altLang="it-IT" sz="3200" i="1" kern="0" dirty="0" err="1">
                <a:solidFill>
                  <a:schemeClr val="accent1"/>
                </a:solidFill>
                <a:latin typeface="+mn-lt"/>
              </a:rPr>
              <a:t>benchmarking</a:t>
            </a:r>
            <a:r>
              <a:rPr lang="it-IT" altLang="it-IT" sz="3200" i="1" kern="0" dirty="0">
                <a:solidFill>
                  <a:schemeClr val="accent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7343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687</Words>
  <Application>Microsoft Office PowerPoint</Application>
  <PresentationFormat>On-screen Show (4:3)</PresentationFormat>
  <Paragraphs>176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di Office</vt:lpstr>
      <vt:lpstr>The dimension of space in  Lombardy’s S3 strategy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Regione Lombardia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 Romanelli</dc:creator>
  <cp:lastModifiedBy>Federica Bordelot</cp:lastModifiedBy>
  <cp:revision>324</cp:revision>
  <cp:lastPrinted>2014-09-18T07:27:33Z</cp:lastPrinted>
  <dcterms:created xsi:type="dcterms:W3CDTF">2013-09-12T21:56:15Z</dcterms:created>
  <dcterms:modified xsi:type="dcterms:W3CDTF">2015-06-03T10:26:34Z</dcterms:modified>
</cp:coreProperties>
</file>